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charts/chart1.xml" ContentType="application/vnd.openxmlformats-officedocument.drawingml.chart+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slides/slide94.xml" ContentType="application/vnd.openxmlformats-officedocument.presentationml.slide+xml"/>
  <Override PartName="/ppt/slides/slide92.xml" ContentType="application/vnd.openxmlformats-officedocument.presentationml.slide+xml"/>
  <Override PartName="/ppt/notesSlides/notesSlide23.xml" ContentType="application/vnd.openxmlformats-officedocument.presentationml.notesSlide+xml"/>
  <Override PartName="/ppt/notesSlides/notesSlide42.xml" ContentType="application/vnd.openxmlformats-officedocument.presentationml.notesSlide+xml"/>
  <Default Extension="pict" ContentType="image/pict"/>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Default Extension="vml" ContentType="application/vnd.openxmlformats-officedocument.vmlDrawing"/>
  <Default Extension="png" ContentType="image/png"/>
  <Override PartName="/ppt/slides/slide83.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s/slide70.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77.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17.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notesSlides/notesSlide57.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slides/slide27.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notesSlides/notesSlide5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Default Extension="doc" ContentType="application/msword"/>
  <Override PartName="/ppt/slides/slide82.xml" ContentType="application/vnd.openxmlformats-officedocument.presentationml.slide+xml"/>
  <Override PartName="/ppt/slides/slide34.xml" ContentType="application/vnd.openxmlformats-officedocument.presentationml.slide+xml"/>
  <Override PartName="/ppt/notesSlides/notesSlide4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4.xml" ContentType="application/vnd.openxmlformats-officedocument.presentationml.slide+xml"/>
  <Override PartName="/ppt/notesSlides/notesSlide54.xml" ContentType="application/vnd.openxmlformats-officedocument.presentationml.notesSlide+xml"/>
  <Override PartName="/ppt/slides/slide72.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Default Extension="pdf" ContentType="application/pdf"/>
  <Override PartName="/ppt/slides/slide6.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1"/>
  </p:notesMasterIdLst>
  <p:sldIdLst>
    <p:sldId id="256" r:id="rId2"/>
    <p:sldId id="273" r:id="rId3"/>
    <p:sldId id="293" r:id="rId4"/>
    <p:sldId id="294" r:id="rId5"/>
    <p:sldId id="295" r:id="rId6"/>
    <p:sldId id="296" r:id="rId7"/>
    <p:sldId id="297" r:id="rId8"/>
    <p:sldId id="271" r:id="rId9"/>
    <p:sldId id="272" r:id="rId10"/>
    <p:sldId id="289" r:id="rId11"/>
    <p:sldId id="290" r:id="rId12"/>
    <p:sldId id="291" r:id="rId13"/>
    <p:sldId id="292" r:id="rId14"/>
    <p:sldId id="280" r:id="rId15"/>
    <p:sldId id="363" r:id="rId16"/>
    <p:sldId id="362" r:id="rId17"/>
    <p:sldId id="365" r:id="rId18"/>
    <p:sldId id="259" r:id="rId19"/>
    <p:sldId id="366" r:id="rId20"/>
    <p:sldId id="274" r:id="rId21"/>
    <p:sldId id="312" r:id="rId22"/>
    <p:sldId id="375" r:id="rId23"/>
    <p:sldId id="376" r:id="rId24"/>
    <p:sldId id="377" r:id="rId25"/>
    <p:sldId id="378" r:id="rId26"/>
    <p:sldId id="379" r:id="rId27"/>
    <p:sldId id="380" r:id="rId28"/>
    <p:sldId id="381" r:id="rId29"/>
    <p:sldId id="382" r:id="rId30"/>
    <p:sldId id="383" r:id="rId31"/>
    <p:sldId id="40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5" r:id="rId49"/>
    <p:sldId id="402" r:id="rId50"/>
    <p:sldId id="403" r:id="rId51"/>
    <p:sldId id="316" r:id="rId52"/>
    <p:sldId id="368" r:id="rId53"/>
    <p:sldId id="369" r:id="rId54"/>
    <p:sldId id="370" r:id="rId55"/>
    <p:sldId id="371" r:id="rId56"/>
    <p:sldId id="284" r:id="rId57"/>
    <p:sldId id="372" r:id="rId58"/>
    <p:sldId id="333" r:id="rId59"/>
    <p:sldId id="373" r:id="rId60"/>
    <p:sldId id="304" r:id="rId61"/>
    <p:sldId id="310" r:id="rId62"/>
    <p:sldId id="311" r:id="rId63"/>
    <p:sldId id="308" r:id="rId64"/>
    <p:sldId id="330" r:id="rId65"/>
    <p:sldId id="331" r:id="rId66"/>
    <p:sldId id="307" r:id="rId67"/>
    <p:sldId id="313" r:id="rId68"/>
    <p:sldId id="356" r:id="rId69"/>
    <p:sldId id="357" r:id="rId70"/>
    <p:sldId id="358" r:id="rId71"/>
    <p:sldId id="359" r:id="rId72"/>
    <p:sldId id="360" r:id="rId73"/>
    <p:sldId id="314" r:id="rId74"/>
    <p:sldId id="413" r:id="rId75"/>
    <p:sldId id="298" r:id="rId76"/>
    <p:sldId id="324" r:id="rId77"/>
    <p:sldId id="325" r:id="rId78"/>
    <p:sldId id="327" r:id="rId79"/>
    <p:sldId id="328" r:id="rId80"/>
    <p:sldId id="329" r:id="rId81"/>
    <p:sldId id="319" r:id="rId82"/>
    <p:sldId id="299" r:id="rId83"/>
    <p:sldId id="300" r:id="rId84"/>
    <p:sldId id="302" r:id="rId85"/>
    <p:sldId id="303" r:id="rId86"/>
    <p:sldId id="315" r:id="rId87"/>
    <p:sldId id="309" r:id="rId88"/>
    <p:sldId id="320" r:id="rId89"/>
    <p:sldId id="322" r:id="rId90"/>
    <p:sldId id="367" r:id="rId91"/>
    <p:sldId id="323" r:id="rId92"/>
    <p:sldId id="361" r:id="rId93"/>
    <p:sldId id="407" r:id="rId94"/>
    <p:sldId id="408" r:id="rId95"/>
    <p:sldId id="409" r:id="rId96"/>
    <p:sldId id="410" r:id="rId97"/>
    <p:sldId id="411" r:id="rId98"/>
    <p:sldId id="412" r:id="rId99"/>
    <p:sldId id="374"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6" charset="0"/>
        <a:ea typeface="Arial" pitchFamily="-106" charset="0"/>
        <a:cs typeface="Arial" pitchFamily="-106" charset="0"/>
      </a:defRPr>
    </a:lvl1pPr>
    <a:lvl2pPr marL="457200" algn="l" rtl="0" fontAlgn="base">
      <a:spcBef>
        <a:spcPct val="0"/>
      </a:spcBef>
      <a:spcAft>
        <a:spcPct val="0"/>
      </a:spcAft>
      <a:defRPr kern="1200">
        <a:solidFill>
          <a:schemeClr val="tx1"/>
        </a:solidFill>
        <a:latin typeface="Arial" pitchFamily="-106" charset="0"/>
        <a:ea typeface="Arial" pitchFamily="-106" charset="0"/>
        <a:cs typeface="Arial" pitchFamily="-106" charset="0"/>
      </a:defRPr>
    </a:lvl2pPr>
    <a:lvl3pPr marL="914400" algn="l" rtl="0" fontAlgn="base">
      <a:spcBef>
        <a:spcPct val="0"/>
      </a:spcBef>
      <a:spcAft>
        <a:spcPct val="0"/>
      </a:spcAft>
      <a:defRPr kern="1200">
        <a:solidFill>
          <a:schemeClr val="tx1"/>
        </a:solidFill>
        <a:latin typeface="Arial" pitchFamily="-106" charset="0"/>
        <a:ea typeface="Arial" pitchFamily="-106" charset="0"/>
        <a:cs typeface="Arial" pitchFamily="-106" charset="0"/>
      </a:defRPr>
    </a:lvl3pPr>
    <a:lvl4pPr marL="1371600" algn="l" rtl="0" fontAlgn="base">
      <a:spcBef>
        <a:spcPct val="0"/>
      </a:spcBef>
      <a:spcAft>
        <a:spcPct val="0"/>
      </a:spcAft>
      <a:defRPr kern="1200">
        <a:solidFill>
          <a:schemeClr val="tx1"/>
        </a:solidFill>
        <a:latin typeface="Arial" pitchFamily="-106" charset="0"/>
        <a:ea typeface="Arial" pitchFamily="-106" charset="0"/>
        <a:cs typeface="Arial" pitchFamily="-106" charset="0"/>
      </a:defRPr>
    </a:lvl4pPr>
    <a:lvl5pPr marL="1828800" algn="l" rtl="0" fontAlgn="base">
      <a:spcBef>
        <a:spcPct val="0"/>
      </a:spcBef>
      <a:spcAft>
        <a:spcPct val="0"/>
      </a:spcAft>
      <a:defRPr kern="1200">
        <a:solidFill>
          <a:schemeClr val="tx1"/>
        </a:solidFill>
        <a:latin typeface="Arial" pitchFamily="-106" charset="0"/>
        <a:ea typeface="Arial" pitchFamily="-106" charset="0"/>
        <a:cs typeface="Arial" pitchFamily="-106" charset="0"/>
      </a:defRPr>
    </a:lvl5pPr>
    <a:lvl6pPr marL="2286000" algn="l" defTabSz="457200" rtl="0" eaLnBrk="1" latinLnBrk="0" hangingPunct="1">
      <a:defRPr kern="1200">
        <a:solidFill>
          <a:schemeClr val="tx1"/>
        </a:solidFill>
        <a:latin typeface="Arial" pitchFamily="-106" charset="0"/>
        <a:ea typeface="Arial" pitchFamily="-106" charset="0"/>
        <a:cs typeface="Arial" pitchFamily="-106" charset="0"/>
      </a:defRPr>
    </a:lvl6pPr>
    <a:lvl7pPr marL="2743200" algn="l" defTabSz="457200" rtl="0" eaLnBrk="1" latinLnBrk="0" hangingPunct="1">
      <a:defRPr kern="1200">
        <a:solidFill>
          <a:schemeClr val="tx1"/>
        </a:solidFill>
        <a:latin typeface="Arial" pitchFamily="-106" charset="0"/>
        <a:ea typeface="Arial" pitchFamily="-106" charset="0"/>
        <a:cs typeface="Arial" pitchFamily="-106" charset="0"/>
      </a:defRPr>
    </a:lvl7pPr>
    <a:lvl8pPr marL="3200400" algn="l" defTabSz="457200" rtl="0" eaLnBrk="1" latinLnBrk="0" hangingPunct="1">
      <a:defRPr kern="1200">
        <a:solidFill>
          <a:schemeClr val="tx1"/>
        </a:solidFill>
        <a:latin typeface="Arial" pitchFamily="-106" charset="0"/>
        <a:ea typeface="Arial" pitchFamily="-106" charset="0"/>
        <a:cs typeface="Arial" pitchFamily="-106" charset="0"/>
      </a:defRPr>
    </a:lvl8pPr>
    <a:lvl9pPr marL="3657600" algn="l" defTabSz="457200" rtl="0" eaLnBrk="1" latinLnBrk="0" hangingPunct="1">
      <a:defRPr kern="1200">
        <a:solidFill>
          <a:schemeClr val="tx1"/>
        </a:solidFill>
        <a:latin typeface="Arial" pitchFamily="-106" charset="0"/>
        <a:ea typeface="Arial" pitchFamily="-106" charset="0"/>
        <a:cs typeface="Arial" pitchFamily="-106"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4874" autoAdjust="0"/>
  </p:normalViewPr>
  <p:slideViewPr>
    <p:cSldViewPr>
      <p:cViewPr varScale="1">
        <p:scale>
          <a:sx n="77" d="100"/>
          <a:sy n="77" d="100"/>
        </p:scale>
        <p:origin x="-1248" y="-112"/>
      </p:cViewPr>
      <p:guideLst>
        <p:guide orient="horz" pos="2160"/>
        <p:guide pos="2880"/>
      </p:guideLst>
    </p:cSldViewPr>
  </p:slideViewPr>
  <p:outlineViewPr>
    <p:cViewPr>
      <p:scale>
        <a:sx n="33" d="100"/>
        <a:sy n="33" d="100"/>
      </p:scale>
      <p:origin x="0" y="30056"/>
    </p:cViewPr>
  </p:outlineViewPr>
  <p:notesTextViewPr>
    <p:cViewPr>
      <p:scale>
        <a:sx n="100" d="100"/>
        <a:sy n="100" d="100"/>
      </p:scale>
      <p:origin x="0" y="0"/>
    </p:cViewPr>
  </p:notesTextViewPr>
  <p:sorterViewPr>
    <p:cViewPr>
      <p:scale>
        <a:sx n="100" d="100"/>
        <a:sy n="100" d="100"/>
      </p:scale>
      <p:origin x="0" y="976"/>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printerSettings" Target="printerSettings/printerSettings1.bin"/><Relationship Id="rId25" Type="http://schemas.openxmlformats.org/officeDocument/2006/relationships/slide" Target="slides/slide24.xml"/><Relationship Id="rId106" Type="http://schemas.openxmlformats.org/officeDocument/2006/relationships/tableStyles" Target="tableStyles.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notesMaster" Target="notesMasters/notesMaster1.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viewProps" Target="viewProps.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theme" Target="theme/theme1.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presProps" Target="presProps.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kb:Library:Mail%20Downloads:employm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000" b="0" i="0" u="none" strike="noStrike" baseline="0">
                <a:solidFill>
                  <a:srgbClr val="000000"/>
                </a:solidFill>
                <a:latin typeface="Calibri"/>
                <a:ea typeface="Calibri"/>
                <a:cs typeface="Calibri"/>
              </a:defRPr>
            </a:pPr>
            <a:r>
              <a:rPr lang="en-US" sz="1800" b="0" i="0" strike="noStrike">
                <a:solidFill>
                  <a:srgbClr val="000000"/>
                </a:solidFill>
                <a:latin typeface="Times New Roman"/>
                <a:ea typeface="Calibri"/>
                <a:cs typeface="Times New Roman"/>
              </a:rPr>
              <a:t>Percentage agreeing or strongly agreeing with</a:t>
            </a:r>
          </a:p>
          <a:p>
            <a:pPr>
              <a:defRPr sz="1000" b="0" i="0" u="none" strike="noStrike" baseline="0">
                <a:solidFill>
                  <a:srgbClr val="000000"/>
                </a:solidFill>
                <a:latin typeface="Calibri"/>
                <a:ea typeface="Calibri"/>
                <a:cs typeface="Calibri"/>
              </a:defRPr>
            </a:pPr>
            <a:r>
              <a:rPr lang="en-US" sz="1800" b="0" i="0" strike="noStrike">
                <a:solidFill>
                  <a:srgbClr val="000000"/>
                </a:solidFill>
                <a:latin typeface="Times New Roman"/>
                <a:ea typeface="Calibri"/>
                <a:cs typeface="Times New Roman"/>
              </a:rPr>
              <a:t>"I am learning</a:t>
            </a:r>
            <a:r>
              <a:rPr lang="en-US" sz="1800" b="0" i="0" strike="noStrike" baseline="0">
                <a:solidFill>
                  <a:srgbClr val="000000"/>
                </a:solidFill>
                <a:latin typeface="Times New Roman"/>
                <a:ea typeface="Calibri"/>
                <a:cs typeface="Times New Roman"/>
              </a:rPr>
              <a:t> [language]</a:t>
            </a:r>
            <a:r>
              <a:rPr lang="en-US" sz="1800" b="0" i="0" strike="noStrike">
                <a:solidFill>
                  <a:srgbClr val="000000"/>
                </a:solidFill>
                <a:latin typeface="Times New Roman"/>
                <a:ea typeface="Calibri"/>
                <a:cs typeface="Times New Roman"/>
              </a:rPr>
              <a:t> to work in ____." (n &gt; 1,600)</a:t>
            </a:r>
          </a:p>
        </c:rich>
      </c:tx>
      <c:layout/>
      <c:spPr>
        <a:noFill/>
        <a:ln w="25400">
          <a:noFill/>
        </a:ln>
      </c:spPr>
    </c:title>
    <c:plotArea>
      <c:layout/>
      <c:barChart>
        <c:barDir val="col"/>
        <c:grouping val="clustered"/>
        <c:ser>
          <c:idx val="0"/>
          <c:order val="0"/>
          <c:tx>
            <c:strRef>
              <c:f>Sheet1!$G$22</c:f>
              <c:strCache>
                <c:ptCount val="1"/>
                <c:pt idx="0">
                  <c:v>Mean</c:v>
                </c:pt>
              </c:strCache>
            </c:strRef>
          </c:tx>
          <c:spPr>
            <a:solidFill>
              <a:schemeClr val="tx1"/>
            </a:solidFill>
            <a:effectLst/>
          </c:spPr>
          <c:cat>
            <c:strRef>
              <c:f>Sheet1!$F$23:$F$28</c:f>
              <c:strCache>
                <c:ptCount val="6"/>
                <c:pt idx="0">
                  <c:v>Government</c:v>
                </c:pt>
                <c:pt idx="1">
                  <c:v>NGO</c:v>
                </c:pt>
                <c:pt idx="2">
                  <c:v>Higher Ed</c:v>
                </c:pt>
                <c:pt idx="3">
                  <c:v>Business</c:v>
                </c:pt>
                <c:pt idx="4">
                  <c:v>Military</c:v>
                </c:pt>
                <c:pt idx="5">
                  <c:v>K-12</c:v>
                </c:pt>
              </c:strCache>
            </c:strRef>
          </c:cat>
          <c:val>
            <c:numRef>
              <c:f>Sheet1!$G$23:$G$28</c:f>
              <c:numCache>
                <c:formatCode>0%</c:formatCode>
                <c:ptCount val="6"/>
                <c:pt idx="0">
                  <c:v>0.3616</c:v>
                </c:pt>
                <c:pt idx="1">
                  <c:v>0.3305</c:v>
                </c:pt>
                <c:pt idx="2">
                  <c:v>0.2287</c:v>
                </c:pt>
                <c:pt idx="3">
                  <c:v>0.1843</c:v>
                </c:pt>
                <c:pt idx="4">
                  <c:v>0.1049</c:v>
                </c:pt>
                <c:pt idx="5">
                  <c:v>0.0574</c:v>
                </c:pt>
              </c:numCache>
            </c:numRef>
          </c:val>
        </c:ser>
        <c:axId val="727214232"/>
        <c:axId val="711023272"/>
      </c:barChart>
      <c:catAx>
        <c:axId val="727214232"/>
        <c:scaling>
          <c:orientation val="minMax"/>
        </c:scaling>
        <c:axPos val="b"/>
        <c:numFmt formatCode="General" sourceLinked="1"/>
        <c:tickLblPos val="nextTo"/>
        <c:spPr>
          <a:ln w="3175">
            <a:solidFill>
              <a:srgbClr val="808080"/>
            </a:solidFill>
            <a:prstDash val="solid"/>
          </a:ln>
        </c:spPr>
        <c:txPr>
          <a:bodyPr/>
          <a:lstStyle/>
          <a:p>
            <a:pPr>
              <a:defRPr sz="1600">
                <a:latin typeface="Times New Roman"/>
                <a:cs typeface="Times New Roman"/>
              </a:defRPr>
            </a:pPr>
            <a:endParaRPr lang="en-US"/>
          </a:p>
        </c:txPr>
        <c:crossAx val="711023272"/>
        <c:crosses val="autoZero"/>
        <c:auto val="1"/>
        <c:lblAlgn val="ctr"/>
        <c:lblOffset val="100"/>
      </c:catAx>
      <c:valAx>
        <c:axId val="711023272"/>
        <c:scaling>
          <c:orientation val="minMax"/>
        </c:scaling>
        <c:axPos val="l"/>
        <c:majorGridlines>
          <c:spPr>
            <a:ln w="3175">
              <a:solidFill>
                <a:srgbClr val="808080"/>
              </a:solidFill>
              <a:prstDash val="solid"/>
            </a:ln>
          </c:spPr>
        </c:majorGridlines>
        <c:numFmt formatCode="0%" sourceLinked="1"/>
        <c:tickLblPos val="nextTo"/>
        <c:spPr>
          <a:ln w="3175">
            <a:solidFill>
              <a:srgbClr val="808080"/>
            </a:solidFill>
            <a:prstDash val="solid"/>
          </a:ln>
        </c:spPr>
        <c:crossAx val="727214232"/>
        <c:crosses val="autoZero"/>
        <c:crossBetween val="between"/>
      </c:valAx>
      <c:spPr>
        <a:noFill/>
        <a:ln w="25400">
          <a:noFill/>
        </a:ln>
      </c:spPr>
    </c:plotArea>
    <c:plotVisOnly val="1"/>
    <c:dispBlanksAs val="gap"/>
  </c:chart>
  <c:spPr>
    <a:noFill/>
    <a:ln w="3175">
      <a:solidFill>
        <a:srgbClr val="808080"/>
      </a:solidFill>
      <a:prstDash val="solid"/>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ea typeface="Times New Roman"/>
                <a:cs typeface="Times New Roman"/>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ea typeface="Times New Roman"/>
                <a:cs typeface="Times New Roman"/>
              </a:defRPr>
            </a:lvl1pPr>
          </a:lstStyle>
          <a:p>
            <a:pPr>
              <a:defRPr/>
            </a:pPr>
            <a:fld id="{74D1A6D5-288E-F146-B38C-3445635CD5DC}" type="datetime1">
              <a:rPr lang="en-US"/>
              <a:pPr>
                <a:defRPr/>
              </a:pPr>
              <a:t>4/17/09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ea typeface="Times New Roman"/>
                <a:cs typeface="Times New Roman"/>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a:ea typeface="Times New Roman"/>
                <a:cs typeface="Times New Roman"/>
              </a:defRPr>
            </a:lvl1pPr>
          </a:lstStyle>
          <a:p>
            <a:pPr>
              <a:defRPr/>
            </a:pPr>
            <a:fld id="{460D1618-52D9-6A43-9994-3D3D172D186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Times New Roman"/>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Times New Roman"/>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Times New Roman"/>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Times New Roman"/>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Times New Roman"/>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en-US" smtClean="0">
                <a:latin typeface="Times New Roman" pitchFamily="-106" charset="0"/>
                <a:ea typeface="Times New Roman" pitchFamily="-106" charset="0"/>
                <a:cs typeface="Times New Roman" pitchFamily="-106" charset="0"/>
              </a:rPr>
              <a:t>Increase East-West understanding through:</a:t>
            </a:r>
          </a:p>
          <a:p>
            <a:pPr lvl="1" eaLnBrk="1" hangingPunct="1"/>
            <a:r>
              <a:rPr lang="en-US" smtClean="0">
                <a:latin typeface="Times New Roman" pitchFamily="-106" charset="0"/>
                <a:ea typeface="Times New Roman" pitchFamily="-106" charset="0"/>
                <a:cs typeface="Times New Roman" pitchFamily="-106" charset="0"/>
              </a:rPr>
              <a:t>More graduates with high-level linguistic and cultural fluency, resulting in better diplomats, scholars, journalists, analysts…</a:t>
            </a:r>
          </a:p>
          <a:p>
            <a:pPr lvl="1" eaLnBrk="1" hangingPunct="1"/>
            <a:r>
              <a:rPr lang="en-US" smtClean="0">
                <a:latin typeface="Times New Roman" pitchFamily="-106" charset="0"/>
                <a:ea typeface="Times New Roman" pitchFamily="-106" charset="0"/>
                <a:cs typeface="Times New Roman" pitchFamily="-106" charset="0"/>
              </a:rPr>
              <a:t>More citizens with at least basic familiarity with this region of major political, economic, and cultural interest</a:t>
            </a:r>
          </a:p>
          <a:p>
            <a:pPr eaLnBrk="1" hangingPunct="1"/>
            <a:endParaRPr lang="en-US" smtClean="0">
              <a:latin typeface="Times New Roman" pitchFamily="-106" charset="0"/>
              <a:ea typeface="ＭＳ Ｐゴシック" pitchFamily="-106" charset="-128"/>
              <a:cs typeface="ＭＳ Ｐゴシック" pitchFamily="-106" charset="-128"/>
            </a:endParaRP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7135B5-B850-AB4B-A276-9122ACB74C98}" type="slidenum">
              <a:rPr lang="en-US" smtClean="0">
                <a:latin typeface="Times New Roman" pitchFamily="-106" charset="0"/>
                <a:ea typeface="Times New Roman" pitchFamily="-106" charset="0"/>
                <a:cs typeface="Times New Roman" pitchFamily="-106" charset="0"/>
              </a:rPr>
              <a:pPr/>
              <a:t>2</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Times New Roman" pitchFamily="-106" charset="0"/>
              <a:ea typeface="ＭＳ Ｐゴシック" pitchFamily="-106" charset="-128"/>
              <a:cs typeface="ＭＳ Ｐゴシック" pitchFamily="-106" charset="-128"/>
            </a:endParaRP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0BBE87-E7CC-D045-81A2-2D57D22AAF07}" type="slidenum">
              <a:rPr lang="en-US" smtClean="0">
                <a:latin typeface="Times New Roman" pitchFamily="-106" charset="0"/>
                <a:ea typeface="Times New Roman" pitchFamily="-106" charset="0"/>
                <a:cs typeface="Times New Roman" pitchFamily="-106" charset="0"/>
              </a:rPr>
              <a:pPr/>
              <a:t>21</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B8455-2416-1349-84C5-65B0B43EB003}" type="slidenum">
              <a:rPr lang="en-US"/>
              <a:pPr/>
              <a:t>22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C1B19-4C5B-ED40-9EA1-66360B35EA92}" type="slidenum">
              <a:rPr lang="en-US"/>
              <a:pPr/>
              <a:t>29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85178-F940-6E4B-8F03-686948D4FBC6}" type="slidenum">
              <a:rPr lang="en-US"/>
              <a:pPr/>
              <a:t>30</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85178-F940-6E4B-8F03-686948D4FBC6}" type="slidenum">
              <a:rPr lang="en-US"/>
              <a:pPr/>
              <a:t>31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128D24-5080-1E45-A305-2674F411481B}" type="slidenum">
              <a:rPr lang="en-US"/>
              <a:pPr/>
              <a:t>33</a:t>
            </a:fld>
            <a:endParaRPr lang="en-US"/>
          </a:p>
        </p:txBody>
      </p:sp>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315F53F0-D9D2-2045-94B8-8193348F6573}" type="slidenum">
              <a:rPr lang="en-US" sz="1200"/>
              <a:pPr algn="r" defTabSz="896938"/>
              <a:t>33</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A8ACD8-D3DE-9942-85C7-DB959F2F9547}" type="slidenum">
              <a:rPr lang="en-US"/>
              <a:pPr/>
              <a:t>34</a:t>
            </a:fld>
            <a:endParaRPr lang="en-US"/>
          </a:p>
        </p:txBody>
      </p:sp>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5C3AD3AA-8038-1746-B693-8A06A49265A4}" type="slidenum">
              <a:rPr lang="en-US" sz="1200"/>
              <a:pPr algn="r" defTabSz="896938"/>
              <a:t>34</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1424A5-A4E5-3E45-B9D8-C0D61BDCE003}" type="slidenum">
              <a:rPr lang="en-US"/>
              <a:pPr/>
              <a:t>35</a:t>
            </a:fld>
            <a:endParaRPr lang="en-US"/>
          </a:p>
        </p:txBody>
      </p:sp>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0B037EE3-30C3-C24A-AC36-78D557F2FF04}" type="slidenum">
              <a:rPr lang="en-US" sz="1200"/>
              <a:pPr algn="r" defTabSz="896938"/>
              <a:t>35</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8A3B420-9302-274A-9F9A-DE879B358DA2}" type="slidenum">
              <a:rPr lang="en-US"/>
              <a:pPr/>
              <a:t>36</a:t>
            </a:fld>
            <a:endParaRPr lang="en-US"/>
          </a:p>
        </p:txBody>
      </p:sp>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7F04A33F-E29A-1E4B-B438-D6B03391E470}" type="slidenum">
              <a:rPr lang="en-US" sz="1200"/>
              <a:pPr algn="r" defTabSz="896938"/>
              <a:t>36</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88B417C-B8B9-5C45-A0E8-01D39B4DB503}" type="slidenum">
              <a:rPr lang="en-US"/>
              <a:pPr/>
              <a:t>37</a:t>
            </a:fld>
            <a:endParaRPr lang="en-US"/>
          </a:p>
        </p:txBody>
      </p:sp>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A65365A6-7DF1-6E4F-BDA3-C61120ED2021}" type="slidenum">
              <a:rPr lang="en-US" sz="1200"/>
              <a:pPr algn="r" defTabSz="896938"/>
              <a:t>37</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0B9E381-52AB-5D4A-A134-A35AA9503791}" type="slidenum">
              <a:rPr lang="en-US" smtClean="0">
                <a:latin typeface="Times New Roman" pitchFamily="-106" charset="0"/>
                <a:ea typeface="Times New Roman" pitchFamily="-106" charset="0"/>
                <a:cs typeface="Times New Roman" pitchFamily="-106" charset="0"/>
              </a:rPr>
              <a:pPr/>
              <a:t>10</a:t>
            </a:fld>
            <a:endParaRPr lang="en-US" smtClean="0">
              <a:latin typeface="Times New Roman" pitchFamily="-106" charset="0"/>
              <a:ea typeface="Times New Roman" pitchFamily="-106" charset="0"/>
              <a:cs typeface="Times New Roman" pitchFamily="-106"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DLI</a:t>
            </a:r>
            <a:r>
              <a:rPr lang="en-US" baseline="0" dirty="0" smtClean="0">
                <a:latin typeface="Times New Roman" pitchFamily="-106" charset="0"/>
                <a:ea typeface="ＭＳ Ｐゴシック" pitchFamily="-106" charset="-128"/>
                <a:cs typeface="ＭＳ Ｐゴシック" pitchFamily="-106" charset="-128"/>
              </a:rPr>
              <a:t> is removed from 2-year schools here.</a:t>
            </a:r>
            <a:endParaRPr lang="en-US" dirty="0">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825FD0A-90F1-E34C-B392-AEFC362959A0}" type="slidenum">
              <a:rPr lang="en-US"/>
              <a:pPr/>
              <a:t>38</a:t>
            </a:fld>
            <a:endParaRPr lang="en-US"/>
          </a:p>
        </p:txBody>
      </p:sp>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98F0F7D2-B3A2-7A47-97C5-28B964681855}" type="slidenum">
              <a:rPr lang="en-US" sz="1200"/>
              <a:pPr algn="r" defTabSz="896938"/>
              <a:t>38</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559369-E2AD-7041-B479-B7130332140D}" type="slidenum">
              <a:rPr lang="en-US"/>
              <a:pPr/>
              <a:t>39</a:t>
            </a:fld>
            <a:endParaRPr lang="en-US"/>
          </a:p>
        </p:txBody>
      </p:sp>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F17B14F8-5F62-5C44-B4A2-6CA93E591588}" type="slidenum">
              <a:rPr lang="en-US" sz="1200"/>
              <a:pPr algn="r" defTabSz="896938"/>
              <a:t>39</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75DB10-9FE3-4D4E-92AA-A8014EF3A822}" type="slidenum">
              <a:rPr lang="en-US"/>
              <a:pPr/>
              <a:t>40</a:t>
            </a:fld>
            <a:endParaRPr lang="en-US"/>
          </a:p>
        </p:txBody>
      </p:sp>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132D55BE-8B0F-0C4B-AACD-390D89021299}" type="slidenum">
              <a:rPr lang="en-US" sz="1200"/>
              <a:pPr algn="r" defTabSz="896938"/>
              <a:t>40</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A198F-2451-914C-B93B-FC09AF638447}" type="slidenum">
              <a:rPr lang="en-US"/>
              <a:pPr/>
              <a:t>41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t>Walk through major levels. Draw attention to key function words of each level.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940A04-D0AC-5245-B05F-9970DA12278E}" type="slidenum">
              <a:rPr lang="en-US"/>
              <a:pPr/>
              <a:t>42</a:t>
            </a:fld>
            <a:endParaRPr lang="en-US"/>
          </a:p>
        </p:txBody>
      </p:sp>
      <p:sp>
        <p:nvSpPr>
          <p:cNvPr id="149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a:fld id="{370164DB-3E4C-164A-9777-9612025440B7}" type="slidenum">
              <a:rPr lang="en-US" sz="1200">
                <a:latin typeface="Calibri" pitchFamily="-65" charset="0"/>
              </a:rPr>
              <a:pPr algn="r"/>
              <a:t>42</a:t>
            </a:fld>
            <a:endParaRPr lang="en-US" sz="1200">
              <a:latin typeface="Calibri" pitchFamily="-65" charset="0"/>
            </a:endParaRPr>
          </a:p>
        </p:txBody>
      </p:sp>
      <p:sp>
        <p:nvSpPr>
          <p:cNvPr id="149507" name="Rectangle 2"/>
          <p:cNvSpPr>
            <a:spLocks noGrp="1" noRot="1" noChangeAspect="1" noChangeArrowheads="1" noTextEdit="1"/>
          </p:cNvSpPr>
          <p:nvPr>
            <p:ph type="sldImg"/>
          </p:nvPr>
        </p:nvSpPr>
        <p:spPr>
          <a:xfrm>
            <a:off x="1150938" y="682625"/>
            <a:ext cx="4554537" cy="3416300"/>
          </a:xfrm>
          <a:ln/>
        </p:spPr>
      </p:sp>
      <p:sp>
        <p:nvSpPr>
          <p:cNvPr id="149508"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19C595-A75B-AD41-B4F0-3FC72BB0A5B9}" type="slidenum">
              <a:rPr lang="en-US"/>
              <a:pPr/>
              <a:t>43</a:t>
            </a:fld>
            <a:endParaRPr lang="en-US"/>
          </a:p>
        </p:txBody>
      </p:sp>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DD7D6713-3F64-F94A-BBF3-FE7534F00C7F}" type="slidenum">
              <a:rPr lang="en-US" sz="1200"/>
              <a:pPr algn="r" defTabSz="896938"/>
              <a:t>43</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7C751D-7ABC-BF48-9814-F4B1F3893B23}" type="slidenum">
              <a:rPr lang="en-US"/>
              <a:pPr/>
              <a:t>44</a:t>
            </a:fld>
            <a:endParaRPr lang="en-US"/>
          </a:p>
        </p:txBody>
      </p:sp>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5DAB6F40-A82F-074A-961B-721E49C00EB2}" type="slidenum">
              <a:rPr lang="en-US" sz="1200"/>
              <a:pPr algn="r" defTabSz="896938"/>
              <a:t>44</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91E291-60B9-F64B-B119-BA933EE40024}" type="slidenum">
              <a:rPr lang="en-US"/>
              <a:pPr/>
              <a:t>45</a:t>
            </a:fld>
            <a:endParaRPr lang="en-US"/>
          </a:p>
        </p:txBody>
      </p:sp>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96938"/>
            <a:fld id="{4FED8175-3CAF-1E4A-8F3D-27853AAD8CB2}" type="slidenum">
              <a:rPr lang="en-US" sz="1200"/>
              <a:pPr algn="r" defTabSz="896938"/>
              <a:t>45</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p:txBody>
          <a:bodyPr lIns="91431" tIns="45716" rIns="91431" bIns="45716"/>
          <a:lstStyle/>
          <a:p>
            <a:pPr>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74663-5D3E-7C4A-8A90-BC1845566F2D}" type="slidenum">
              <a:rPr lang="en-US"/>
              <a:pPr/>
              <a:t>46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AF27C-D050-F347-9B2C-8B59E386CCA0}" type="slidenum">
              <a:rPr lang="en-US"/>
              <a:pPr/>
              <a:t>47</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25829A-D6B5-9F41-9836-A7576F22565C}" type="slidenum">
              <a:rPr lang="en-US" smtClean="0">
                <a:latin typeface="Times New Roman" pitchFamily="-106" charset="0"/>
                <a:ea typeface="Times New Roman" pitchFamily="-106" charset="0"/>
                <a:cs typeface="Times New Roman" pitchFamily="-106" charset="0"/>
              </a:rPr>
              <a:pPr/>
              <a:t>11</a:t>
            </a:fld>
            <a:endParaRPr lang="en-US" smtClean="0">
              <a:latin typeface="Times New Roman" pitchFamily="-106" charset="0"/>
              <a:ea typeface="Times New Roman" pitchFamily="-106" charset="0"/>
              <a:cs typeface="Times New Roman" pitchFamily="-106"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85178-F940-6E4B-8F03-686948D4FBC6}" type="slidenum">
              <a:rPr lang="en-US"/>
              <a:pPr/>
              <a:t>48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32575-AC5D-244E-A1CF-1C1507435EE8}" type="slidenum">
              <a:rPr lang="en-US"/>
              <a:pPr/>
              <a:t>49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BBA1E-C30F-5E48-9AFE-D657A4182D21}" type="slidenum">
              <a:rPr lang="en-US"/>
              <a:pPr/>
              <a:t>50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06" charset="0"/>
                <a:ea typeface="ＭＳ Ｐゴシック" pitchFamily="-106" charset="-128"/>
                <a:cs typeface="ＭＳ Ｐゴシック" pitchFamily="-106" charset="-128"/>
              </a:rPr>
              <a:t>Since the 1980s there has been increasing emphasis on teaching/learning for “proficiency.” Title VI programs played a leading role in moving the Middle East language teaching fields to a more communicative approach. </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3EE105-010A-6347-A78E-C0F8332B02A3}" type="slidenum">
              <a:rPr lang="en-US" smtClean="0">
                <a:latin typeface="Times New Roman" pitchFamily="-106" charset="0"/>
                <a:ea typeface="Times New Roman" pitchFamily="-106" charset="0"/>
                <a:cs typeface="Times New Roman" pitchFamily="-106" charset="0"/>
              </a:rPr>
              <a:pPr/>
              <a:t>51</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Slide Image Placeholder 1"/>
          <p:cNvSpPr>
            <a:spLocks noGrp="1" noRot="1" noChangeAspec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06" charset="0"/>
                <a:ea typeface="ＭＳ Ｐゴシック" pitchFamily="-106" charset="-128"/>
                <a:cs typeface="ＭＳ Ｐゴシック" pitchFamily="-106" charset="-128"/>
              </a:rPr>
              <a:t>The majority are in the non-tenure track, often graduate students - even undergraduate students - are the instructors. </a:t>
            </a:r>
          </a:p>
        </p:txBody>
      </p:sp>
      <p:sp>
        <p:nvSpPr>
          <p:cNvPr id="146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1DF27CB-62FB-444F-8AA6-21419DD8102D}" type="slidenum">
              <a:rPr lang="en-US" sz="1200">
                <a:latin typeface="Times New Roman" pitchFamily="-106" charset="0"/>
                <a:ea typeface="Times New Roman" pitchFamily="-106" charset="0"/>
                <a:cs typeface="Times New Roman" pitchFamily="-106" charset="0"/>
              </a:rPr>
              <a:pPr algn="r"/>
              <a:t>52</a:t>
            </a:fld>
            <a:endParaRPr lang="en-US" sz="120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Slide Image Placeholder 1"/>
          <p:cNvSpPr>
            <a:spLocks noGrp="1" noRot="1" noChangeAspec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06" charset="0"/>
                <a:ea typeface="ＭＳ Ｐゴシック" pitchFamily="-106" charset="-128"/>
                <a:cs typeface="ＭＳ Ｐゴシック" pitchFamily="-106" charset="-128"/>
              </a:rPr>
              <a:t>The majority are part-time,</a:t>
            </a:r>
            <a:r>
              <a:rPr lang="en-US" dirty="0" smtClean="0">
                <a:latin typeface="Times New Roman" pitchFamily="-106" charset="0"/>
                <a:ea typeface="ＭＳ Ｐゴシック" pitchFamily="-106" charset="-128"/>
                <a:cs typeface="ＭＳ Ｐゴシック" pitchFamily="-106" charset="-128"/>
              </a:rPr>
              <a:t> most </a:t>
            </a:r>
            <a:r>
              <a:rPr lang="en-US" dirty="0" smtClean="0">
                <a:latin typeface="Times New Roman" pitchFamily="-106" charset="0"/>
                <a:ea typeface="ＭＳ Ｐゴシック" pitchFamily="-106" charset="-128"/>
                <a:cs typeface="ＭＳ Ｐゴシック" pitchFamily="-106" charset="-128"/>
              </a:rPr>
              <a:t>have no teaching certificate which is not surprising since the field of teaching these languages is just beginning to develop.</a:t>
            </a:r>
          </a:p>
        </p:txBody>
      </p:sp>
      <p:sp>
        <p:nvSpPr>
          <p:cNvPr id="1484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1FFD85A-880B-A543-B13B-4A9BEB0B20E4}" type="slidenum">
              <a:rPr lang="en-US" sz="1200">
                <a:latin typeface="Times New Roman" pitchFamily="-106" charset="0"/>
                <a:ea typeface="Times New Roman" pitchFamily="-106" charset="0"/>
                <a:cs typeface="Times New Roman" pitchFamily="-106" charset="0"/>
              </a:rPr>
              <a:pPr algn="r"/>
              <a:t>53</a:t>
            </a:fld>
            <a:endParaRPr lang="en-US" sz="120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Times New Roman" pitchFamily="-106" charset="0"/>
              <a:ea typeface="ＭＳ Ｐゴシック" pitchFamily="-106" charset="-128"/>
              <a:cs typeface="ＭＳ Ｐゴシック" pitchFamily="-106" charset="-128"/>
            </a:endParaRP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2AFDD4-4A94-4549-8863-2145AD2E97D1}" type="slidenum">
              <a:rPr lang="en-US" smtClean="0">
                <a:latin typeface="Times New Roman" pitchFamily="-106" charset="0"/>
                <a:ea typeface="Times New Roman" pitchFamily="-106" charset="0"/>
                <a:cs typeface="Times New Roman" pitchFamily="-106" charset="0"/>
              </a:rPr>
              <a:pPr/>
              <a:t>54</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Slide Image Placeholder 1"/>
          <p:cNvSpPr>
            <a:spLocks noGrp="1" noRot="1" noChangeAspec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06" charset="0"/>
                <a:ea typeface="ＭＳ Ｐゴシック" pitchFamily="-106" charset="-128"/>
                <a:cs typeface="ＭＳ Ｐゴシック" pitchFamily="-106" charset="-128"/>
              </a:rPr>
              <a:t>Unfortunately, the general academic climate and staffing practices in higher education are such that they do not encourage and may actually discourage bright students from considering a career in language teaching. Those who teach language are typically appointed as lecturers, who typically have little or no job security. To add insult to injury, they are decidedly second-class citizens. Academic research and publishing is not encouraged, nor recognized.</a:t>
            </a:r>
          </a:p>
          <a:p>
            <a:r>
              <a:rPr lang="en-US" dirty="0" smtClean="0">
                <a:latin typeface="Times New Roman" pitchFamily="-106" charset="0"/>
                <a:ea typeface="ＭＳ Ｐゴシック" pitchFamily="-106" charset="-128"/>
                <a:cs typeface="ＭＳ Ｐゴシック" pitchFamily="-106" charset="-128"/>
              </a:rPr>
              <a:t>Even tenure-track faculty with a research focus on language pedagogy can find themselves in a tenuous position, given that their field is not a traditionally recognized academic discipline</a:t>
            </a:r>
            <a:r>
              <a:rPr lang="en-US" dirty="0" smtClean="0">
                <a:latin typeface="Times New Roman" pitchFamily="-106" charset="0"/>
                <a:ea typeface="ＭＳ Ｐゴシック" pitchFamily="-106" charset="-128"/>
                <a:cs typeface="ＭＳ Ｐゴシック" pitchFamily="-106" charset="-128"/>
              </a:rPr>
              <a:t>.</a:t>
            </a:r>
          </a:p>
          <a:p>
            <a:endParaRPr lang="en-US" dirty="0" smtClean="0">
              <a:latin typeface="Times New Roman" pitchFamily="-106" charset="0"/>
              <a:ea typeface="ＭＳ Ｐゴシック" pitchFamily="-106" charset="-128"/>
              <a:cs typeface="ＭＳ Ｐゴシック" pitchFamily="-106" charset="-128"/>
            </a:endParaRPr>
          </a:p>
          <a:p>
            <a:r>
              <a:rPr lang="en-US" b="1" dirty="0" smtClean="0">
                <a:latin typeface="Times New Roman" pitchFamily="-106" charset="0"/>
                <a:ea typeface="ＭＳ Ｐゴシック" pitchFamily="-106" charset="-128"/>
                <a:cs typeface="ＭＳ Ｐゴシック" pitchFamily="-106" charset="-128"/>
              </a:rPr>
              <a:t>Important:</a:t>
            </a:r>
            <a:r>
              <a:rPr lang="en-US" dirty="0" smtClean="0">
                <a:latin typeface="Times New Roman" pitchFamily="-106" charset="0"/>
                <a:ea typeface="ＭＳ Ｐゴシック" pitchFamily="-106" charset="-128"/>
                <a:cs typeface="ＭＳ Ｐゴシック" pitchFamily="-106" charset="-128"/>
              </a:rPr>
              <a:t> The ‘no opinion’ option to the two questions regarding encouraging students to consider a teaching career is higher than at other </a:t>
            </a:r>
            <a:r>
              <a:rPr lang="en-US" dirty="0" err="1" smtClean="0">
                <a:latin typeface="Times New Roman" pitchFamily="-106" charset="0"/>
                <a:ea typeface="ＭＳ Ｐゴシック" pitchFamily="-106" charset="-128"/>
                <a:cs typeface="ＭＳ Ｐゴシック" pitchFamily="-106" charset="-128"/>
              </a:rPr>
              <a:t>questions,perhaps</a:t>
            </a:r>
            <a:r>
              <a:rPr lang="en-US" dirty="0" smtClean="0">
                <a:latin typeface="Times New Roman" pitchFamily="-106" charset="0"/>
                <a:ea typeface="ＭＳ Ｐゴシック" pitchFamily="-106" charset="-128"/>
                <a:cs typeface="ＭＳ Ｐゴシック" pitchFamily="-106" charset="-128"/>
              </a:rPr>
              <a:t>  indicating substantial amount of hesitancy.</a:t>
            </a:r>
          </a:p>
        </p:txBody>
      </p:sp>
      <p:sp>
        <p:nvSpPr>
          <p:cNvPr id="152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D8E90AE-73EC-6A48-BD98-4D6E60378685}" type="slidenum">
              <a:rPr lang="en-US" sz="1200">
                <a:latin typeface="Times New Roman" pitchFamily="-106" charset="0"/>
                <a:ea typeface="Times New Roman" pitchFamily="-106" charset="0"/>
                <a:cs typeface="Times New Roman" pitchFamily="-106" charset="0"/>
              </a:rPr>
              <a:pPr algn="r"/>
              <a:t>55</a:t>
            </a:fld>
            <a:endParaRPr lang="en-US" sz="120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Last week the Harvard coordinator for Middle Eastern language offerings told us that Harvard’s name is no longer enough to draw good teachers.</a:t>
            </a:r>
          </a:p>
          <a:p>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56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Slide Image Placeholder 1"/>
          <p:cNvSpPr>
            <a:spLocks noGrp="1" noRot="1" noChangeAspec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06" charset="0"/>
                <a:ea typeface="ＭＳ Ｐゴシック" pitchFamily="-106" charset="-128"/>
                <a:cs typeface="ＭＳ Ｐゴシック" pitchFamily="-106" charset="-128"/>
              </a:rPr>
              <a:t>Of all positions announced for language and literature 2000-2008, </a:t>
            </a:r>
            <a:r>
              <a:rPr lang="en-US" dirty="0" smtClean="0">
                <a:latin typeface="Times New Roman" pitchFamily="-106" charset="0"/>
                <a:ea typeface="ＭＳ Ｐゴシック" pitchFamily="-106" charset="-128"/>
                <a:cs typeface="ＭＳ Ｐゴシック" pitchFamily="-106" charset="-128"/>
              </a:rPr>
              <a:t>language-only </a:t>
            </a:r>
            <a:r>
              <a:rPr lang="en-US" dirty="0" smtClean="0">
                <a:latin typeface="Times New Roman" pitchFamily="-106" charset="0"/>
                <a:ea typeface="ＭＳ Ｐゴシック" pitchFamily="-106" charset="-128"/>
                <a:cs typeface="ＭＳ Ｐゴシック" pitchFamily="-106" charset="-128"/>
              </a:rPr>
              <a:t>positions are 3 times more likely to be non-tenure. </a:t>
            </a:r>
          </a:p>
        </p:txBody>
      </p:sp>
      <p:sp>
        <p:nvSpPr>
          <p:cNvPr id="158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8BA90D8-17E7-D348-AC37-275889310FD9}" type="slidenum">
              <a:rPr lang="en-US" sz="1200">
                <a:latin typeface="Times New Roman" pitchFamily="-106" charset="0"/>
                <a:ea typeface="Times New Roman" pitchFamily="-106" charset="0"/>
                <a:cs typeface="Times New Roman" pitchFamily="-106" charset="0"/>
              </a:rPr>
              <a:pPr algn="r"/>
              <a:t>57</a:t>
            </a:fld>
            <a:endParaRPr lang="en-US" sz="120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899726-DAB3-6E4A-9A63-45DF01AA7D21}" type="slidenum">
              <a:rPr lang="en-US" smtClean="0">
                <a:latin typeface="Times New Roman" pitchFamily="-106" charset="0"/>
                <a:ea typeface="Times New Roman" pitchFamily="-106" charset="0"/>
                <a:cs typeface="Times New Roman" pitchFamily="-106" charset="0"/>
              </a:rPr>
              <a:pPr/>
              <a:t>12</a:t>
            </a:fld>
            <a:endParaRPr lang="en-US" smtClean="0">
              <a:latin typeface="Times New Roman" pitchFamily="-106" charset="0"/>
              <a:ea typeface="Times New Roman" pitchFamily="-106" charset="0"/>
              <a:cs typeface="Times New Roman" pitchFamily="-106"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Time on task is the key to learning. A multiple regression analysis of data from thousands of students who applied to the Critical Languages Scholarship program revealed that there is a statistically significant difference between language programs. This table gives the mean responses from institutions that exhibit all positive and all negative predictors (the polar ends of a continuum). Note that the target language is used in the classroom by the teacher and students far more in NRC language programs. Likewise, the amount of homework done each week in the NRC programs dwarfs that done in the others. Classes at NRC institutions also meet more hours per week.</a:t>
            </a:r>
          </a:p>
          <a:p>
            <a:pPr eaLnBrk="1" hangingPunct="1">
              <a:spcBef>
                <a:spcPct val="0"/>
              </a:spcBef>
            </a:pPr>
            <a:endParaRPr lang="en-US"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These results should in no way be taken to mean that all is well in NRC classrooms—or not well elsewhere!</a:t>
            </a: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90B800-BE13-0C49-A730-E96926480769}" type="slidenum">
              <a:rPr lang="en-US" smtClean="0">
                <a:latin typeface="Times New Roman" pitchFamily="-106" charset="0"/>
                <a:ea typeface="Times New Roman" pitchFamily="-106" charset="0"/>
                <a:cs typeface="Times New Roman" pitchFamily="-106" charset="0"/>
              </a:rPr>
              <a:pPr/>
              <a:t>58</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Slide Image Placeholder 1"/>
          <p:cNvSpPr>
            <a:spLocks noGrp="1" noRot="1" noChangeAspec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06" charset="0"/>
                <a:ea typeface="ＭＳ Ｐゴシック" pitchFamily="-106" charset="-128"/>
                <a:cs typeface="ＭＳ Ｐゴシック" pitchFamily="-106" charset="-128"/>
              </a:rPr>
              <a:t>Almost a step child - lagging behind the other ME languages:</a:t>
            </a:r>
          </a:p>
        </p:txBody>
      </p:sp>
      <p:sp>
        <p:nvSpPr>
          <p:cNvPr id="154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74AECB6-C5A0-F449-9676-187EA2FA519F}" type="slidenum">
              <a:rPr lang="en-US" sz="1200">
                <a:latin typeface="Times New Roman" pitchFamily="-106" charset="0"/>
                <a:ea typeface="Times New Roman" pitchFamily="-106" charset="0"/>
                <a:cs typeface="Times New Roman" pitchFamily="-106" charset="0"/>
              </a:rPr>
              <a:pPr algn="r"/>
              <a:t>59</a:t>
            </a:fld>
            <a:endParaRPr lang="en-US" sz="120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3BE79E-D069-9C43-B635-04B24A473C52}" type="slidenum">
              <a:rPr lang="en-US" smtClean="0">
                <a:latin typeface="Times New Roman" pitchFamily="-106" charset="0"/>
                <a:ea typeface="Times New Roman" pitchFamily="-106" charset="0"/>
                <a:cs typeface="Times New Roman" pitchFamily="-106" charset="0"/>
              </a:rPr>
              <a:pPr/>
              <a:t>60</a:t>
            </a:fld>
            <a:endParaRPr lang="en-US" smtClean="0">
              <a:latin typeface="Times New Roman" pitchFamily="-106" charset="0"/>
              <a:ea typeface="Times New Roman" pitchFamily="-106" charset="0"/>
              <a:cs typeface="Times New Roman" pitchFamily="-106"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I </a:t>
            </a:r>
            <a:r>
              <a:rPr lang="en-US" dirty="0" smtClean="0">
                <a:latin typeface="Times New Roman" pitchFamily="-106" charset="0"/>
                <a:ea typeface="ＭＳ Ｐゴシック" pitchFamily="-106" charset="-128"/>
                <a:cs typeface="ＭＳ Ｐゴシック" pitchFamily="-106" charset="-128"/>
              </a:rPr>
              <a:t>want </a:t>
            </a:r>
            <a:r>
              <a:rPr lang="en-US" dirty="0" smtClean="0">
                <a:latin typeface="Times New Roman" pitchFamily="-106" charset="0"/>
                <a:ea typeface="ＭＳ Ｐゴシック" pitchFamily="-106" charset="-128"/>
                <a:cs typeface="ＭＳ Ｐゴシック" pitchFamily="-106" charset="-128"/>
              </a:rPr>
              <a:t>to highlight the situation at </a:t>
            </a:r>
            <a:r>
              <a:rPr lang="en-US" dirty="0" err="1" smtClean="0">
                <a:latin typeface="Times New Roman" pitchFamily="-106" charset="0"/>
                <a:ea typeface="ＭＳ Ｐゴシック" pitchFamily="-106" charset="-128"/>
                <a:cs typeface="ＭＳ Ｐゴシック" pitchFamily="-106" charset="-128"/>
              </a:rPr>
              <a:t>NRCs</a:t>
            </a:r>
            <a:r>
              <a:rPr lang="en-US" dirty="0" smtClean="0">
                <a:latin typeface="Times New Roman" pitchFamily="-106" charset="0"/>
                <a:ea typeface="ＭＳ Ｐゴシック" pitchFamily="-106" charset="-128"/>
                <a:cs typeface="ＭＳ Ｐゴシック" pitchFamily="-106" charset="-128"/>
              </a:rPr>
              <a:t> today versus some 20 years ago when I studied for my doctorate. There were six full professors at one major NRC who contributed to my education in the field of Turkic linguistic studies.</a:t>
            </a:r>
          </a:p>
          <a:p>
            <a:pPr eaLnBrk="1" hangingPunct="1">
              <a:spcBef>
                <a:spcPct val="0"/>
              </a:spcBef>
            </a:pPr>
            <a:endParaRPr lang="en-US" dirty="0">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06" charset="0"/>
                <a:ea typeface="ＭＳ Ｐゴシック" pitchFamily="-106" charset="-128"/>
                <a:cs typeface="ＭＳ Ｐゴシック" pitchFamily="-106" charset="-128"/>
              </a:rPr>
              <a:t>While Arabic has rebounded to some degree from the lack of students pursuing PhDs in applied linguistics, other fields are not so fortunate.</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55570-2EC0-6E44-A0D0-9F09567F5148}" type="slidenum">
              <a:rPr lang="en-US" smtClean="0">
                <a:latin typeface="Times New Roman" pitchFamily="-106" charset="0"/>
                <a:ea typeface="Times New Roman" pitchFamily="-106" charset="0"/>
                <a:cs typeface="Times New Roman" pitchFamily="-106" charset="0"/>
              </a:rPr>
              <a:pPr/>
              <a:t>61</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06" charset="0"/>
                <a:ea typeface="ＭＳ Ｐゴシック" pitchFamily="-106" charset="-128"/>
                <a:cs typeface="ＭＳ Ｐゴシック" pitchFamily="-106" charset="-128"/>
              </a:rPr>
              <a:t>Strategic investments can make a difference.</a:t>
            </a:r>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258095-A222-1C48-8D08-C7834F613F7B}" type="slidenum">
              <a:rPr lang="en-US" smtClean="0">
                <a:latin typeface="Times New Roman" pitchFamily="-106" charset="0"/>
                <a:ea typeface="Times New Roman" pitchFamily="-106" charset="0"/>
                <a:cs typeface="Times New Roman" pitchFamily="-106" charset="0"/>
              </a:rPr>
              <a:pPr/>
              <a:t>64</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06" charset="0"/>
                <a:ea typeface="ＭＳ Ｐゴシック" pitchFamily="-106" charset="-128"/>
                <a:cs typeface="ＭＳ Ｐゴシック" pitchFamily="-106" charset="-128"/>
              </a:rPr>
              <a:t>Retention of personnel, however, is a challenge for </a:t>
            </a:r>
            <a:r>
              <a:rPr lang="en-US" dirty="0" smtClean="0">
                <a:latin typeface="Times New Roman" pitchFamily="-106" charset="0"/>
                <a:ea typeface="ＭＳ Ｐゴシック" pitchFamily="-106" charset="-128"/>
                <a:cs typeface="ＭＳ Ｐゴシック" pitchFamily="-106" charset="-128"/>
              </a:rPr>
              <a:t>the</a:t>
            </a:r>
            <a:r>
              <a:rPr lang="en-US" baseline="0" dirty="0" smtClean="0">
                <a:latin typeface="Times New Roman" pitchFamily="-106" charset="0"/>
                <a:ea typeface="ＭＳ Ｐゴシック" pitchFamily="-106" charset="-128"/>
                <a:cs typeface="ＭＳ Ｐゴシック" pitchFamily="-106" charset="-128"/>
              </a:rPr>
              <a:t> Persian</a:t>
            </a:r>
            <a:r>
              <a:rPr lang="en-US" dirty="0" smtClean="0">
                <a:latin typeface="Times New Roman" pitchFamily="-106" charset="0"/>
                <a:ea typeface="ＭＳ Ｐゴシック" pitchFamily="-106" charset="-128"/>
                <a:cs typeface="ＭＳ Ｐゴシック" pitchFamily="-106" charset="-128"/>
              </a:rPr>
              <a:t> </a:t>
            </a:r>
            <a:r>
              <a:rPr lang="en-US" dirty="0" smtClean="0">
                <a:latin typeface="Times New Roman" pitchFamily="-106" charset="0"/>
                <a:ea typeface="ＭＳ Ｐゴシック" pitchFamily="-106" charset="-128"/>
                <a:cs typeface="ＭＳ Ｐゴシック" pitchFamily="-106" charset="-128"/>
              </a:rPr>
              <a:t>Flagship program, given that only one-year lectureship contracts are currently offered.</a:t>
            </a:r>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E3D36A-7E69-FF4F-BEE0-933E8F6E3DF4}" type="slidenum">
              <a:rPr lang="en-US" smtClean="0">
                <a:latin typeface="Times New Roman" pitchFamily="-106" charset="0"/>
                <a:ea typeface="Times New Roman" pitchFamily="-106" charset="0"/>
                <a:cs typeface="Times New Roman" pitchFamily="-106" charset="0"/>
              </a:rPr>
              <a:pPr/>
              <a:t>65</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We have previously shared personal accounts of those who have left the field or are considering leaving the field due to the poor conditions that language lecturers face. The following account underscores yet another danger to our system of higher education which is increasingly reliant on contingent faculty:</a:t>
            </a:r>
          </a:p>
          <a:p>
            <a:pPr eaLnBrk="1" hangingPunct="1">
              <a:spcBef>
                <a:spcPct val="0"/>
              </a:spcBef>
            </a:pPr>
            <a:endParaRPr lang="en-US"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As an itinerant academic, chronically contingent, who has taught at nearly a dozen different colleges and universities over the course of a decade-and-a-half, I am as familiar as any non-tenure-track academic with the routine disadvantages of such employment: low pay, uncertain prospects, excessive workloads, etc.  All of this and more has been discussed at great length in articles appearing in </a:t>
            </a:r>
            <a:r>
              <a:rPr lang="en-US" i="1" dirty="0" smtClean="0">
                <a:latin typeface="Times New Roman" pitchFamily="-106" charset="0"/>
                <a:ea typeface="ＭＳ Ｐゴシック" pitchFamily="-106" charset="-128"/>
                <a:cs typeface="ＭＳ Ｐゴシック" pitchFamily="-106" charset="-128"/>
              </a:rPr>
              <a:t>Academe, The Chronicle of Higher Education, and elsewhere.  Lately more attention is being given--and rightly so--to the broader ramifications of these issues, as pertaining to the very future of higher education in the United States.  I refer specifically to the gradual degradation of academic standards, the challenge of meaningful assessment--which some colleges and universities are attempting to meet by imposing anti-grade-inflation policies, to mixed effect and frequently in the face of vociferous student protest--and the delicate position in which contingent faculty, vulnerable to begin with, often find themselves as their institutions grapple with these questions, or, in some cases, decline to grapple with them.  Where anti-grade-inflation policies are in effect, faculty may be expected to limit the number of A's they award in their classes to a certain percentage.  Because students tend to hold their instructors immediately responsible for grades they perceive as lower than they deserve, the result may be poor teacher evaluations, which can have especially dire implications for an instructor whose employment status is unstable to begin with; thus contingent faculty find themselves between the proverbial rock and hard place: the administration's scrutiny on the one hand, and their students' criticism on the other.</a:t>
            </a:r>
          </a:p>
          <a:p>
            <a:pPr eaLnBrk="1" hangingPunct="1">
              <a:spcBef>
                <a:spcPct val="0"/>
              </a:spcBef>
            </a:pPr>
            <a:endParaRPr lang="en-US" i="1"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i="1" dirty="0" smtClean="0">
                <a:latin typeface="Times New Roman" pitchFamily="-106" charset="0"/>
                <a:ea typeface="ＭＳ Ｐゴシック" pitchFamily="-106" charset="-128"/>
                <a:cs typeface="ＭＳ Ｐゴシック" pitchFamily="-106" charset="-128"/>
              </a:rPr>
              <a:t>Then there are those institutions where grade inflation is not being in any way remediated: where students have a range of opportunities to improve their grades superficially--for example, by undertaking projects or activities that do not in fact contribute substantially to the skills or knowledge base they are supposed to be developing in a given class, but that allow them to achieve an artificially enhanced grade in no way reflecting their actual achievement or proficiency level in that class.  Professors and their departments may participate in this sort of systematic grade-inflation, and the administration may turn a blind eye to it, because they find that the prospect of an easy A tends to attract students to their programs--and these days education often seems to be all about numbers: getting and sustaining high enrollments at almost any cost.  An academic with job security has some latitude to resist this trend if he or she perceives it as unethical and/or wishes to discourage non-serious students from taking his or her classes.  Contingent faculty are not so free.  An adjunct or other non-tenure-track instructor may feel compelled by the terms of his or her employment to partake in a system that not only does not accord with his or her teaching philosophy, but also imposes on him or her classrooms full of students whose commitment to the subject being taught is low or non-existent--who are, in effect, merely "along for the ride."  The demoralizing effect of this is hard to measure; it can cause an instructor to call into question the very meaningfulness of his or her profession.  Troubling as the immediate personal and professional implications of this situation are for contingent faculty, it seems to me that there are even larger issues at stake, if colleges and universities in this country are to continue to produce graduates with genuine qualifications and not merely a set of meaningless paper credentials.</a:t>
            </a:r>
          </a:p>
          <a:p>
            <a:pPr eaLnBrk="1" hangingPunct="1">
              <a:spcBef>
                <a:spcPct val="0"/>
              </a:spcBef>
            </a:pPr>
            <a:endParaRPr lang="en-US" i="1"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i="1" dirty="0" smtClean="0">
                <a:latin typeface="Times New Roman" pitchFamily="-106" charset="0"/>
                <a:ea typeface="ＭＳ Ｐゴシック" pitchFamily="-106" charset="-128"/>
                <a:cs typeface="ＭＳ Ｐゴシック" pitchFamily="-106" charset="-128"/>
              </a:rPr>
              <a:t>I have no immediate solution to suggest.  I am very glad that the issues most particularly affecting contingent faculty are getting the attention they have attracted in recent years; I also hope that the measures that should be taken to redress those concerns might ultimately produce a more viable academic infrastructure across the board. </a:t>
            </a:r>
            <a:endParaRPr lang="en-US" dirty="0" smtClean="0">
              <a:latin typeface="Times New Roman" pitchFamily="-106" charset="0"/>
              <a:ea typeface="ＭＳ Ｐゴシック" pitchFamily="-106" charset="-128"/>
              <a:cs typeface="ＭＳ Ｐゴシック" pitchFamily="-106" charset="-128"/>
            </a:endParaRP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4AC1B9-886B-7C40-8B2F-840F5412BBF8}" type="slidenum">
              <a:rPr lang="en-US" smtClean="0">
                <a:latin typeface="Times New Roman" pitchFamily="-106" charset="0"/>
                <a:ea typeface="Times New Roman" pitchFamily="-106" charset="0"/>
                <a:cs typeface="Times New Roman" pitchFamily="-106" charset="0"/>
              </a:rPr>
              <a:pPr/>
              <a:t>66</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i="1" kern="1200" dirty="0" smtClean="0">
                <a:solidFill>
                  <a:schemeClr val="tx1"/>
                </a:solidFill>
                <a:latin typeface="Times New Roman"/>
                <a:ea typeface="ＭＳ Ｐゴシック" pitchFamily="-65" charset="-128"/>
                <a:cs typeface="ＭＳ Ｐゴシック" pitchFamily="-65" charset="-128"/>
              </a:rPr>
              <a:t>Catching up with the rest of the world</a:t>
            </a:r>
          </a:p>
          <a:p>
            <a:r>
              <a:rPr lang="en-US" sz="1200" kern="1200" dirty="0" smtClean="0">
                <a:solidFill>
                  <a:schemeClr val="tx1"/>
                </a:solidFill>
                <a:latin typeface="Times New Roman"/>
                <a:ea typeface="ＭＳ Ｐゴシック" pitchFamily="-65" charset="-128"/>
                <a:cs typeface="ＭＳ Ｐゴシック" pitchFamily="-65" charset="-128"/>
              </a:rPr>
              <a:t>The issue of foreign language training as part of the preparation process of the American students for the global workforce in the 21</a:t>
            </a:r>
            <a:r>
              <a:rPr lang="en-US" sz="1200" kern="1200" baseline="30000" dirty="0" smtClean="0">
                <a:solidFill>
                  <a:schemeClr val="tx1"/>
                </a:solidFill>
                <a:latin typeface="Times New Roman"/>
                <a:ea typeface="ＭＳ Ｐゴシック" pitchFamily="-65" charset="-128"/>
                <a:cs typeface="ＭＳ Ｐゴシック" pitchFamily="-65" charset="-128"/>
              </a:rPr>
              <a:t>st</a:t>
            </a:r>
            <a:r>
              <a:rPr lang="en-US" sz="1200" kern="1200" dirty="0" smtClean="0">
                <a:solidFill>
                  <a:schemeClr val="tx1"/>
                </a:solidFill>
                <a:latin typeface="Times New Roman"/>
                <a:ea typeface="ＭＳ Ｐゴシック" pitchFamily="-65" charset="-128"/>
                <a:cs typeface="ＭＳ Ｐゴシック" pitchFamily="-65" charset="-128"/>
              </a:rPr>
              <a:t> Century is not only vital because of its obvious connection to National Security, but also because of its being one of the three basic skills that insure competitiveness: Math, Science and Foreign Languages. Our long term plan in the academy should be to build well articulated, sequential programs that start in elementary schools with full immersion of students in foreign languages through instruction of core subjects in the target language. These students would go on to achieve Superior-level proficiency. Our hope is that such programs in the US would then breed well qualified teachers who would employ best practices, demonstrate success through using valid assessment tools, and run sound stateside and overseas programs to produce more students who will flow through this national pipeline. Unfortunately, while we have currently very few of these early start programs in the U.S., this long term dream would put us on par with schools that have been doing this in India, the Middle East and other parts of the not-so-industrialized world where students effortlessly acquire three and more languages as part of their basic education. Building on their success will help us catch up with countries like the Sudan, Mali, Vietnam and Pakistan. This type of basic education is available to students there who then go on to become bilingual doctors, trilingual economists or military experts.</a:t>
            </a:r>
          </a:p>
          <a:p>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i="1" kern="1200" dirty="0" smtClean="0">
                <a:solidFill>
                  <a:schemeClr val="tx1"/>
                </a:solidFill>
                <a:latin typeface="Times New Roman"/>
                <a:ea typeface="ＭＳ Ｐゴシック" pitchFamily="-65" charset="-128"/>
                <a:cs typeface="ＭＳ Ｐゴシック" pitchFamily="-65" charset="-128"/>
              </a:rPr>
              <a:t>Why foreign languages?</a:t>
            </a:r>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In an article published in January 2009, in </a:t>
            </a:r>
            <a:r>
              <a:rPr lang="en-US" sz="1200" i="1" kern="1200" dirty="0" smtClean="0">
                <a:solidFill>
                  <a:schemeClr val="tx1"/>
                </a:solidFill>
                <a:latin typeface="Times New Roman"/>
                <a:ea typeface="ＭＳ Ｐゴシック" pitchFamily="-65" charset="-128"/>
                <a:cs typeface="ＭＳ Ｐゴシック" pitchFamily="-65" charset="-128"/>
              </a:rPr>
              <a:t>The Competitiveness Review Journal</a:t>
            </a:r>
            <a:r>
              <a:rPr lang="en-US" sz="1200" kern="1200" dirty="0" smtClean="0">
                <a:solidFill>
                  <a:schemeClr val="tx1"/>
                </a:solidFill>
                <a:latin typeface="Times New Roman"/>
                <a:ea typeface="ＭＳ Ｐゴシック" pitchFamily="-65" charset="-128"/>
                <a:cs typeface="ＭＳ Ｐゴシック" pitchFamily="-65" charset="-128"/>
              </a:rPr>
              <a:t>, the authors stated that "The </a:t>
            </a:r>
            <a:r>
              <a:rPr lang="en-US" sz="1200" kern="1200" dirty="0" err="1" smtClean="0">
                <a:solidFill>
                  <a:schemeClr val="tx1"/>
                </a:solidFill>
                <a:latin typeface="Times New Roman"/>
                <a:ea typeface="ＭＳ Ｐゴシック" pitchFamily="-65" charset="-128"/>
                <a:cs typeface="ＭＳ Ｐゴシック" pitchFamily="-65" charset="-128"/>
              </a:rPr>
              <a:t>Mckinsey</a:t>
            </a:r>
            <a:r>
              <a:rPr lang="en-US" sz="1200" kern="1200" dirty="0" smtClean="0">
                <a:solidFill>
                  <a:schemeClr val="tx1"/>
                </a:solidFill>
                <a:latin typeface="Times New Roman"/>
                <a:ea typeface="ＭＳ Ｐゴシック" pitchFamily="-65" charset="-128"/>
                <a:cs typeface="ＭＳ Ｐゴシック" pitchFamily="-65" charset="-128"/>
              </a:rPr>
              <a:t> Global Institute projects that in theory 11% of total service employment could be done remotely in the future. This will result in shaving off the lower tiers of the workforce leaving only higher jobs, which require more skilled workers who are able to compete in a global world with no borders. At the higher education level, India and China currently produce 500,000 engineers a year, while in the US the number is 60,000. India alone graduates 70,000 accountants per year. In an OECD (Organization for Economic Co-operation and development) study conducted in the 90’s, American schools ranked second to last among industrialized nations when it came to teaching science. In addition, American students do not speak enough foreign languages, keeping in mind that as economic powers shift, they will be competing to offer services to emerging markets in China, India, the Middle East, Korea and Brazil. ….The global work force needs to be: Bilingual, able to navigate a multi-cultural environment, good at math and science. " Competitiveness Review: </a:t>
            </a:r>
            <a:r>
              <a:rPr lang="en-US" sz="1200" kern="1200" dirty="0" err="1" smtClean="0">
                <a:solidFill>
                  <a:schemeClr val="tx1"/>
                </a:solidFill>
                <a:latin typeface="Times New Roman"/>
                <a:ea typeface="ＭＳ Ｐゴシック" pitchFamily="-65" charset="-128"/>
                <a:cs typeface="ＭＳ Ｐゴシック" pitchFamily="-65" charset="-128"/>
              </a:rPr>
              <a:t>Vol</a:t>
            </a:r>
            <a:r>
              <a:rPr lang="en-US" sz="1200" kern="1200" dirty="0" smtClean="0">
                <a:solidFill>
                  <a:schemeClr val="tx1"/>
                </a:solidFill>
                <a:latin typeface="Times New Roman"/>
                <a:ea typeface="ＭＳ Ｐゴシック" pitchFamily="-65" charset="-128"/>
                <a:cs typeface="ＭＳ Ｐゴシック" pitchFamily="-65" charset="-128"/>
              </a:rPr>
              <a:t> 19.1, (2009)</a:t>
            </a:r>
          </a:p>
          <a:p>
            <a:r>
              <a:rPr lang="en-US" sz="1200" i="1" kern="1200" dirty="0" smtClean="0">
                <a:solidFill>
                  <a:schemeClr val="tx1"/>
                </a:solidFill>
                <a:latin typeface="Times New Roman"/>
                <a:ea typeface="ＭＳ Ｐゴシック" pitchFamily="-65" charset="-128"/>
                <a:cs typeface="ＭＳ Ｐゴシック" pitchFamily="-65" charset="-128"/>
              </a:rPr>
              <a:t>Outreach : The marketing Campaign:</a:t>
            </a:r>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 </a:t>
            </a:r>
          </a:p>
          <a:p>
            <a:r>
              <a:rPr lang="en-US" sz="1200" kern="1200" dirty="0" smtClean="0">
                <a:solidFill>
                  <a:schemeClr val="tx1"/>
                </a:solidFill>
                <a:latin typeface="Times New Roman"/>
                <a:ea typeface="ＭＳ Ｐゴシック" pitchFamily="-65" charset="-128"/>
                <a:cs typeface="ＭＳ Ｐゴシック" pitchFamily="-65" charset="-128"/>
              </a:rPr>
              <a:t>We will only be successful in changing this culture of the status quo to one that is ready to make our children competitive if we secure buy-in from parents, teachers and community leaders. Our job is to make the point that introducing foreign language instruction in elementary school fits in the overall blue print of preparing their child for the workforce. Unfortunately, in academia the focus has always been on perfecting the program and less on signing up the “buyers,” to the extent that it is like researching and developing a product and forgetting to sell it.</a:t>
            </a:r>
          </a:p>
          <a:p>
            <a:r>
              <a:rPr lang="en-US" sz="1200" kern="1200" dirty="0" smtClean="0">
                <a:solidFill>
                  <a:schemeClr val="tx1"/>
                </a:solidFill>
                <a:latin typeface="Times New Roman"/>
                <a:ea typeface="ＭＳ Ｐゴシック" pitchFamily="-65" charset="-128"/>
                <a:cs typeface="ＭＳ Ｐゴシック" pitchFamily="-65" charset="-128"/>
              </a:rPr>
              <a:t> </a:t>
            </a:r>
          </a:p>
          <a:p>
            <a:r>
              <a:rPr lang="en-US" sz="1200" kern="1200" dirty="0" smtClean="0">
                <a:solidFill>
                  <a:schemeClr val="tx1"/>
                </a:solidFill>
                <a:latin typeface="Times New Roman"/>
                <a:ea typeface="ＭＳ Ｐゴシック" pitchFamily="-65" charset="-128"/>
                <a:cs typeface="ＭＳ Ｐゴシック" pitchFamily="-65" charset="-128"/>
              </a:rPr>
              <a:t>As in any crucial assignment, to insure success, we need to secure a capable team of experts that are highly skilled and trained in shaping cultures. This campaign needs to be planned and executed by marketing experts that “position” foreign languages as a coveted skill that elevates the status of those who perfect it. We need to be thinking: How do we afford the respect and power we have for football coaches to foreign language teachers? How do we elevate bilingual students to the star status baseball players enjoy? How do we create foreign language scholarships that compete with college football packages? But most importantly, how do we create a caliber of students who can perfect the foreign language science, the way the American sports industry has taken the American athlete to a whole new height of physical capabilities that make her/him a winner by a huge stretch. We have been able to produce athletes that compete in a league of their own, where other nations follow by a large margin.  When we reach this level in foreign languages, we will have proven that the return on investment in international education is a cost effective investment. The benefit achieved will be visibly evident in the contributions of American world leaders in science, and business. Whether they channel the world economy from the US or overseas, they will be able to comfortably navigate linguistic and cultural exchanges at home and while traveling.  This brings us to the question: How do we prepare them for this travel experience? How do we ensure that the immersion study abroad experience is more than a nice trip but a cornerstone of their global job preparedness plan? </a:t>
            </a:r>
          </a:p>
          <a:p>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68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latin typeface="Times New Roman"/>
                <a:ea typeface="ＭＳ Ｐゴシック" pitchFamily="-65" charset="-128"/>
                <a:cs typeface="ＭＳ Ｐゴシック" pitchFamily="-65" charset="-128"/>
              </a:rPr>
              <a:t>Study abroad:</a:t>
            </a:r>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With the surge in enrollment of Middle Eastern Languages since 9-11, there is a mad rush for students to seek an immersion experience in the Middle East and for U.S. universities to seek partnerships with in-country institutions to provide this experience. In the last few years the overseas summer and intensive program field has experienced a sudden and multifold increase in enrollment for existing programs and the establishment of tens of new programs. This phenomenon poses both an opportunity and threat to the discipline of teaching of Middle Eastern Foreign Language. </a:t>
            </a:r>
          </a:p>
          <a:p>
            <a:r>
              <a:rPr lang="en-US" sz="1200" i="1" kern="1200" dirty="0" smtClean="0">
                <a:solidFill>
                  <a:schemeClr val="tx1"/>
                </a:solidFill>
                <a:latin typeface="Times New Roman"/>
                <a:ea typeface="ＭＳ Ｐゴシック" pitchFamily="-65" charset="-128"/>
                <a:cs typeface="ＭＳ Ｐゴシック" pitchFamily="-65" charset="-128"/>
              </a:rPr>
              <a:t>Report on Meetings in Amman, Jerusalem and Cairo:</a:t>
            </a:r>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NMELRC held three study abroad summits in the Middle East in the summer of 2008. The first two meetings were held in Amman and Jerusalem in May, the third in Cairo in July. The meetings studied the challenges and opportunities that the recent interest in the region has presented Arabic and Hebrew Study Abroad programs in the Middle East. </a:t>
            </a:r>
          </a:p>
          <a:p>
            <a:r>
              <a:rPr lang="en-US" sz="1200" kern="1200" dirty="0" smtClean="0">
                <a:solidFill>
                  <a:schemeClr val="tx1"/>
                </a:solidFill>
                <a:latin typeface="Times New Roman"/>
                <a:ea typeface="ＭＳ Ｐゴシック" pitchFamily="-65" charset="-128"/>
                <a:cs typeface="ＭＳ Ｐゴシック" pitchFamily="-65" charset="-128"/>
              </a:rPr>
              <a:t>With more than 20,000 American students currently learning Arabic in higher education and more public schools offering Arabic at the K-12 level, Arabic study abroad programs are overwhelmed. The meetings that brought stake-holders (administrators and instructors who represent in-country know-how and directors of Middle East programs in American universities) together studied ways for collaboration. The goal was to share visions, strategies and methods for the future development of the field. </a:t>
            </a:r>
          </a:p>
          <a:p>
            <a:r>
              <a:rPr lang="en-US" sz="1200" kern="1200" dirty="0" smtClean="0">
                <a:solidFill>
                  <a:schemeClr val="tx1"/>
                </a:solidFill>
                <a:latin typeface="Times New Roman"/>
                <a:ea typeface="ＭＳ Ｐゴシック" pitchFamily="-65" charset="-128"/>
                <a:cs typeface="ＭＳ Ｐゴシック" pitchFamily="-65" charset="-128"/>
              </a:rPr>
              <a:t>The four main issues that were identified for immediate attention were:</a:t>
            </a:r>
          </a:p>
          <a:p>
            <a:r>
              <a:rPr lang="en-US" sz="1200" kern="1200" dirty="0" smtClean="0">
                <a:solidFill>
                  <a:schemeClr val="tx1"/>
                </a:solidFill>
                <a:latin typeface="Times New Roman"/>
                <a:ea typeface="ＭＳ Ｐゴシック" pitchFamily="-65" charset="-128"/>
                <a:cs typeface="ＭＳ Ｐゴシック" pitchFamily="-65" charset="-128"/>
              </a:rPr>
              <a:t>Orientation: The need for students’ expectations to be clearly defined prior to arrival and carefully managed while in country. Students need to have a realistic vision of their potential in order to maximize the benefit of being in country.</a:t>
            </a:r>
          </a:p>
          <a:p>
            <a:r>
              <a:rPr lang="en-US" sz="1200" kern="1200" dirty="0" smtClean="0">
                <a:solidFill>
                  <a:schemeClr val="tx1"/>
                </a:solidFill>
                <a:latin typeface="Times New Roman"/>
                <a:ea typeface="ＭＳ Ｐゴシック" pitchFamily="-65" charset="-128"/>
                <a:cs typeface="ＭＳ Ｐゴシック" pitchFamily="-65" charset="-128"/>
              </a:rPr>
              <a:t> </a:t>
            </a:r>
          </a:p>
          <a:p>
            <a:r>
              <a:rPr lang="en-US" sz="1200" kern="1200" dirty="0" smtClean="0">
                <a:solidFill>
                  <a:schemeClr val="tx1"/>
                </a:solidFill>
                <a:latin typeface="Times New Roman"/>
                <a:ea typeface="ＭＳ Ｐゴシック" pitchFamily="-65" charset="-128"/>
                <a:cs typeface="ＭＳ Ｐゴシック" pitchFamily="-65" charset="-128"/>
              </a:rPr>
              <a:t>Assessment: The dire need for standardized tests-like the TOEFL that would translate into meaningful articulation between stateside and overseas programs.</a:t>
            </a:r>
          </a:p>
          <a:p>
            <a:r>
              <a:rPr lang="en-US" sz="1200" kern="1200" dirty="0" smtClean="0">
                <a:solidFill>
                  <a:schemeClr val="tx1"/>
                </a:solidFill>
                <a:latin typeface="Times New Roman"/>
                <a:ea typeface="ＭＳ Ｐゴシック" pitchFamily="-65" charset="-128"/>
                <a:cs typeface="ＭＳ Ｐゴシック" pitchFamily="-65" charset="-128"/>
              </a:rPr>
              <a:t>Teachers: Qualified, well-trained and talented teachers who are able to adapt to the new landscape and cater to the changing needs of students are key to reversing the one-size-fits-all solution that is currently—in most cases—the only option on the table.</a:t>
            </a:r>
          </a:p>
          <a:p>
            <a:r>
              <a:rPr lang="en-US" sz="1200" kern="1200" dirty="0" smtClean="0">
                <a:solidFill>
                  <a:schemeClr val="tx1"/>
                </a:solidFill>
                <a:latin typeface="Times New Roman"/>
                <a:ea typeface="ＭＳ Ｐゴシック" pitchFamily="-65" charset="-128"/>
                <a:cs typeface="ＭＳ Ｐゴシック" pitchFamily="-65" charset="-128"/>
              </a:rPr>
              <a:t>Student demographics: The dramatic change in student demographics has left the field in need of adjusting its resources, including training teachers, developing curricula and designing an all-together new strategy to cope with the present situation.</a:t>
            </a:r>
          </a:p>
          <a:p>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70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dirty="0" smtClean="0">
                <a:solidFill>
                  <a:schemeClr val="tx1"/>
                </a:solidFill>
                <a:latin typeface="Times New Roman"/>
                <a:ea typeface="ＭＳ Ｐゴシック" pitchFamily="-65" charset="-128"/>
                <a:cs typeface="ＭＳ Ｐゴシック" pitchFamily="-65" charset="-128"/>
              </a:rPr>
              <a:t>How a study abroad experience becomes a professional internship</a:t>
            </a:r>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We come back to the question of how do we make the study abroad experience a positive step in the overall vocational training to prepare the American student for the global work force?</a:t>
            </a:r>
          </a:p>
          <a:p>
            <a:r>
              <a:rPr lang="en-US" sz="1200" kern="1200" dirty="0" smtClean="0">
                <a:solidFill>
                  <a:schemeClr val="tx1"/>
                </a:solidFill>
                <a:latin typeface="Times New Roman"/>
                <a:ea typeface="ＭＳ Ｐゴシック" pitchFamily="-65" charset="-128"/>
                <a:cs typeface="ＭＳ Ｐゴシック" pitchFamily="-65" charset="-128"/>
              </a:rPr>
              <a:t>When a school has a well-articulated mission statement that is published and shared by all stakeholders, this serves as the backbone of the school. Similarly when a student has a well defined career goal that is supported and served by parents, teachers and advisors the job becomes manageable and doable. Match the right student with the suitable school.</a:t>
            </a:r>
          </a:p>
          <a:p>
            <a:r>
              <a:rPr lang="en-US" sz="1200" kern="1200" dirty="0" smtClean="0">
                <a:solidFill>
                  <a:schemeClr val="tx1"/>
                </a:solidFill>
                <a:latin typeface="Times New Roman"/>
                <a:ea typeface="ＭＳ Ｐゴシック" pitchFamily="-65" charset="-128"/>
                <a:cs typeface="ＭＳ Ｐゴシック" pitchFamily="-65" charset="-128"/>
              </a:rPr>
              <a:t>On the student side: A pre-departure orientation that outlines what a student can expect from his host country, institute and himself, can help get the student off to a good start. Unrealistic expectations, whether too high or too low, are a sure recipe for disappointment. While in country, on-site mentoring is a very cost effective investment. A study abroad is essentially a journey, an internal one as well as a physical one. Ensuring that there is someone who can guide the students through their emotional reactions to a very highly stimulating time in their lives, helps them process issues in a more healthy way through regular debriefing on experiences as well as linguistic guidance, this helps students overcome hurdles as opposed to getting stuck, withdrawing, and resorting to avoidance behavior.</a:t>
            </a:r>
          </a:p>
          <a:p>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On the school side: We also need to understand how is this provider in the Middle East differentiating his/her program from other schools. Currently, most schools are differentiated through scale. There are big programs that are housed on university campuses, small private institutions and in between programs that are affiliated with American universities and are sometimes run from the US. With few exceptions—scope hardly comes in the mix here—programs seem to mostly provide the same services on a different scale. This is not a commentary on their quality rather the way these summer and intensive programs have packaged their services. </a:t>
            </a:r>
          </a:p>
          <a:p>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71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2AAC27-1792-4E43-A94A-6DC62E40894C}" type="slidenum">
              <a:rPr lang="en-US" smtClean="0">
                <a:latin typeface="Times New Roman" pitchFamily="-106" charset="0"/>
                <a:ea typeface="Times New Roman" pitchFamily="-106" charset="0"/>
                <a:cs typeface="Times New Roman" pitchFamily="-106" charset="0"/>
              </a:rPr>
              <a:pPr/>
              <a:t>13</a:t>
            </a:fld>
            <a:endParaRPr lang="en-US" smtClean="0">
              <a:latin typeface="Times New Roman" pitchFamily="-106" charset="0"/>
              <a:ea typeface="Times New Roman" pitchFamily="-106" charset="0"/>
              <a:cs typeface="Times New Roman" pitchFamily="-106"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Times New Roman"/>
                <a:ea typeface="ＭＳ Ｐゴシック" pitchFamily="-65" charset="-128"/>
                <a:cs typeface="ＭＳ Ｐゴシック" pitchFamily="-65" charset="-128"/>
              </a:rPr>
              <a:t>How do we find our niche and develop product?</a:t>
            </a:r>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 </a:t>
            </a:r>
          </a:p>
          <a:p>
            <a:r>
              <a:rPr lang="en-US" sz="1200" kern="1200" dirty="0" smtClean="0">
                <a:solidFill>
                  <a:schemeClr val="tx1"/>
                </a:solidFill>
                <a:latin typeface="Times New Roman"/>
                <a:ea typeface="ＭＳ Ｐゴシック" pitchFamily="-65" charset="-128"/>
                <a:cs typeface="ＭＳ Ｐゴシック" pitchFamily="-65" charset="-128"/>
              </a:rPr>
              <a:t>Program design and length should allow students to learn from being in country. </a:t>
            </a:r>
          </a:p>
          <a:p>
            <a:endParaRPr lang="en-US" sz="1200" kern="1200" dirty="0" smtClean="0">
              <a:solidFill>
                <a:schemeClr val="tx1"/>
              </a:solidFill>
              <a:latin typeface="Times New Roman"/>
              <a:ea typeface="ＭＳ Ｐゴシック" pitchFamily="-65" charset="-128"/>
              <a:cs typeface="ＭＳ Ｐゴシック" pitchFamily="-65" charset="-128"/>
            </a:endParaRPr>
          </a:p>
          <a:p>
            <a:r>
              <a:rPr lang="en-US" sz="1200" kern="1200" dirty="0" smtClean="0">
                <a:solidFill>
                  <a:schemeClr val="tx1"/>
                </a:solidFill>
                <a:latin typeface="Times New Roman"/>
                <a:ea typeface="ＭＳ Ｐゴシック" pitchFamily="-65" charset="-128"/>
                <a:cs typeface="ＭＳ Ｐゴシック" pitchFamily="-65" charset="-128"/>
              </a:rPr>
              <a:t>We need to partner with programs overseas to develop their own niche. Longer programs, but more importantly programs with in-country projects and internships, provide students the tools to identify partners among the native population and give them a purpose to dive into the professional and social life around them. Currently, most programs offer intermediate- and advanced-level instruction, some using the same textbooks that students use in their Arabic classrooms here in the U.S. Less is offered for more advanced students, specialists, professionals and experts who need languages for specific purposes. Through helping in country providers develop scope and ensuring that we send these students to schools that can cater to specific needs, enticing programs to develop small tailored executive programs, we can dramatically improve the immersion experience and yield better results. This will only be accomplished through innovative and creative approaches, certainly not by funding, creating, and doing more of the same.</a:t>
            </a:r>
          </a:p>
          <a:p>
            <a:r>
              <a:rPr lang="en-US" sz="1200" kern="1200" dirty="0" smtClean="0">
                <a:solidFill>
                  <a:schemeClr val="tx1"/>
                </a:solidFill>
                <a:latin typeface="Times New Roman"/>
                <a:ea typeface="ＭＳ Ｐゴシック" pitchFamily="-65" charset="-128"/>
                <a:cs typeface="ＭＳ Ｐゴシック" pitchFamily="-65" charset="-128"/>
              </a:rPr>
              <a:t> </a:t>
            </a:r>
          </a:p>
          <a:p>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72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latin typeface="Times New Roman" pitchFamily="-106" charset="0"/>
                <a:ea typeface="Times New Roman" pitchFamily="-106" charset="0"/>
                <a:cs typeface="Times New Roman" pitchFamily="-106" charset="0"/>
              </a:rPr>
              <a:t>Approx.10</a:t>
            </a:r>
            <a:r>
              <a:rPr lang="en-US" sz="1200" dirty="0" smtClean="0">
                <a:solidFill>
                  <a:schemeClr val="tx1"/>
                </a:solidFill>
                <a:latin typeface="Times New Roman" pitchFamily="-106" charset="0"/>
                <a:ea typeface="Times New Roman" pitchFamily="-106" charset="0"/>
                <a:cs typeface="Times New Roman" pitchFamily="-106" charset="0"/>
              </a:rPr>
              <a:t>% of American colleges and universities offer Arabic.</a:t>
            </a:r>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75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Times New Roman" pitchFamily="-106" charset="0"/>
              <a:ea typeface="ＭＳ Ｐゴシック" pitchFamily="-106" charset="-128"/>
              <a:cs typeface="ＭＳ Ｐゴシック" pitchFamily="-106" charset="-128"/>
            </a:endParaRPr>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6E3381-1F27-9840-901D-EA75A5F9099F}" type="slidenum">
              <a:rPr lang="en-US" smtClean="0">
                <a:latin typeface="Times New Roman" pitchFamily="-106" charset="0"/>
                <a:ea typeface="Times New Roman" pitchFamily="-106" charset="0"/>
                <a:cs typeface="Times New Roman" pitchFamily="-106" charset="0"/>
              </a:rPr>
              <a:pPr/>
              <a:t>76</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C0D96BC-65B4-A54A-9966-630577583D86}" type="slidenum">
              <a:rPr lang="en-US" smtClean="0">
                <a:latin typeface="Times New Roman" pitchFamily="-106" charset="0"/>
                <a:ea typeface="Times New Roman" pitchFamily="-106" charset="0"/>
                <a:cs typeface="Times New Roman" pitchFamily="-106" charset="0"/>
              </a:rPr>
              <a:pPr/>
              <a:t>78</a:t>
            </a:fld>
            <a:endParaRPr lang="en-US" smtClean="0">
              <a:latin typeface="Times New Roman" pitchFamily="-106" charset="0"/>
              <a:ea typeface="Times New Roman" pitchFamily="-106" charset="0"/>
              <a:cs typeface="Times New Roman" pitchFamily="-106" charset="0"/>
            </a:endParaRPr>
          </a:p>
        </p:txBody>
      </p:sp>
      <p:sp>
        <p:nvSpPr>
          <p:cNvPr id="1228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28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DF556A-0C7A-3448-9F7D-7CAC66D6CDE2}" type="slidenum">
              <a:rPr lang="en-US" smtClean="0">
                <a:latin typeface="Times New Roman" pitchFamily="-106" charset="0"/>
                <a:ea typeface="Times New Roman" pitchFamily="-106" charset="0"/>
                <a:cs typeface="Times New Roman" pitchFamily="-106" charset="0"/>
              </a:rPr>
              <a:pPr/>
              <a:t>79</a:t>
            </a:fld>
            <a:endParaRPr lang="en-US" smtClean="0">
              <a:latin typeface="Times New Roman" pitchFamily="-106" charset="0"/>
              <a:ea typeface="Times New Roman" pitchFamily="-106" charset="0"/>
              <a:cs typeface="Times New Roman" pitchFamily="-106" charset="0"/>
            </a:endParaRPr>
          </a:p>
        </p:txBody>
      </p:sp>
      <p:sp>
        <p:nvSpPr>
          <p:cNvPr id="1249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493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dirty="0" smtClean="0">
                <a:latin typeface="Times New Roman" pitchFamily="-106" charset="0"/>
                <a:ea typeface="Times New Roman" pitchFamily="-106" charset="0"/>
                <a:cs typeface="Times New Roman" pitchFamily="-106" charset="0"/>
              </a:rPr>
              <a:t>Arabic Without Walls</a:t>
            </a:r>
            <a:r>
              <a:rPr lang="en-US" sz="1200" dirty="0" smtClean="0">
                <a:latin typeface="Times New Roman" pitchFamily="-106" charset="0"/>
                <a:ea typeface="Times New Roman" pitchFamily="-106" charset="0"/>
                <a:cs typeface="Times New Roman" pitchFamily="-106" charset="0"/>
              </a:rPr>
              <a:t> is designed to provide a quality first-year learning experience to those who have no access to such opportunities. AWW students are encouraged to continue their studies at a recommended summer intensive Arabic program and follow this with at least a semester abroad at a recommended intensive program in the Arab world. Such students are then in a position to compete for advanced-level learning opportunities.</a:t>
            </a:r>
          </a:p>
          <a:p>
            <a:endParaRPr lang="en-US" dirty="0" smtClean="0">
              <a:latin typeface="Times New Roman" pitchFamily="-106" charset="0"/>
              <a:ea typeface="ＭＳ Ｐゴシック" pitchFamily="-106" charset="-128"/>
              <a:cs typeface="ＭＳ Ｐゴシック" pitchFamily="-106" charset="-128"/>
            </a:endParaRPr>
          </a:p>
          <a:p>
            <a:r>
              <a:rPr lang="en-US" dirty="0" smtClean="0">
                <a:latin typeface="Times New Roman" pitchFamily="-106" charset="0"/>
                <a:ea typeface="ＭＳ Ｐゴシック" pitchFamily="-106" charset="-128"/>
                <a:cs typeface="ＭＳ Ｐゴシック" pitchFamily="-106" charset="-128"/>
              </a:rPr>
              <a:t>Let me tell you about a high school student from Orem, Utah who enrolled in our 2007 STARTALK camp and continued his studies during the academic year with Arabic without Walls. He studied in Cairo last summer with State Dept. funding. As a result of a lot of hard work and very favorable learning conditions both here and abroad, he returned with more proficiency in Arabic than I had when I graduated with my BA in  Linguistics. When he returned, he took our BYU Arabic 102 final exam and aced it, with a composition whose likes we see maybe once in a decade. He took the NMELRC online Reading Proficiency Test and was off the charts in reading. He’s easily the best prepared student I've ever seen come out of high school. And he’s not alone.</a:t>
            </a:r>
          </a:p>
          <a:p>
            <a:endParaRPr lang="en-US" dirty="0" smtClean="0">
              <a:latin typeface="Times New Roman" pitchFamily="-106" charset="0"/>
              <a:ea typeface="ＭＳ Ｐゴシック" pitchFamily="-106" charset="-128"/>
              <a:cs typeface="ＭＳ Ｐゴシック" pitchFamily="-106" charset="-128"/>
            </a:endParaRPr>
          </a:p>
          <a:p>
            <a:r>
              <a:rPr lang="en-US" dirty="0" smtClean="0">
                <a:latin typeface="Times New Roman" pitchFamily="-106" charset="0"/>
                <a:ea typeface="ＭＳ Ｐゴシック" pitchFamily="-106" charset="-128"/>
                <a:cs typeface="ＭＳ Ｐゴシック" pitchFamily="-106" charset="-128"/>
              </a:rPr>
              <a:t>A high school student from Boston Public Schools, entered the Arabic Summer Academy STARTALK program in 2007 with no prior knowledge of Arabic. After five weeks of intensive study she placed at the Intermediate Low level on an independently-administered Oral Proficiency Interview, roughly a tenth of the time needed to reach this level under a standard curriculum.</a:t>
            </a:r>
          </a:p>
          <a:p>
            <a:endParaRPr lang="en-US" dirty="0" smtClean="0">
              <a:latin typeface="Times New Roman" pitchFamily="-106" charset="0"/>
              <a:ea typeface="ＭＳ Ｐゴシック" pitchFamily="-106" charset="-128"/>
              <a:cs typeface="ＭＳ Ｐゴシック" pitchFamily="-106" charset="-128"/>
            </a:endParaRPr>
          </a:p>
          <a:p>
            <a:r>
              <a:rPr lang="en-US" dirty="0" smtClean="0">
                <a:latin typeface="Times New Roman" pitchFamily="-106" charset="0"/>
                <a:ea typeface="ＭＳ Ｐゴシック" pitchFamily="-106" charset="-128"/>
                <a:cs typeface="ＭＳ Ｐゴシック" pitchFamily="-106" charset="-128"/>
              </a:rPr>
              <a:t>We have a new generation of language learners, the likes of which we have never seen. Are we ready for them?</a:t>
            </a:r>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D73271-D0F3-E14F-B13C-6150C8D187BA}" type="slidenum">
              <a:rPr lang="en-US" smtClean="0">
                <a:latin typeface="Times New Roman" pitchFamily="-106" charset="0"/>
                <a:ea typeface="Times New Roman" pitchFamily="-106" charset="0"/>
                <a:cs typeface="Times New Roman" pitchFamily="-106" charset="0"/>
              </a:rPr>
              <a:pPr/>
              <a:t>80</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06" charset="0"/>
                <a:ea typeface="ＭＳ Ｐゴシック" pitchFamily="-106" charset="-128"/>
                <a:cs typeface="ＭＳ Ｐゴシック" pitchFamily="-106" charset="-128"/>
              </a:rPr>
              <a:t>54 students</a:t>
            </a:r>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D4B96E-2709-5842-BDFE-A2BDE11D0984}" type="slidenum">
              <a:rPr lang="en-US" smtClean="0">
                <a:latin typeface="Times New Roman" pitchFamily="-106" charset="0"/>
                <a:ea typeface="Times New Roman" pitchFamily="-106" charset="0"/>
                <a:cs typeface="Times New Roman" pitchFamily="-106" charset="0"/>
              </a:rPr>
              <a:pPr/>
              <a:t>82</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Slide Image Placeholder 1"/>
          <p:cNvSpPr>
            <a:spLocks noGrp="1" noRot="1" noChangeAspec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a typeface="ＭＳ Ｐゴシック" pitchFamily="-106" charset="-128"/>
              <a:cs typeface="ＭＳ Ｐゴシック" pitchFamily="-106" charset="-128"/>
            </a:endParaRPr>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EE5A92-FDBB-C242-AD76-9D3A4EB343AB}" type="slidenum">
              <a:rPr lang="en-US" smtClean="0">
                <a:latin typeface="Times New Roman" pitchFamily="-106" charset="0"/>
                <a:ea typeface="Times New Roman" pitchFamily="-106" charset="0"/>
                <a:cs typeface="Times New Roman" pitchFamily="-106" charset="0"/>
              </a:rPr>
              <a:pPr/>
              <a:t>83</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Slide Image Placeholder 1"/>
          <p:cNvSpPr>
            <a:spLocks noGrp="1" noRot="1" noChangeAspec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06" charset="0"/>
                <a:ea typeface="Times New Roman" pitchFamily="-106" charset="0"/>
                <a:cs typeface="Times New Roman" pitchFamily="-106" charset="0"/>
              </a:rPr>
              <a:t>CASA, now in both Cairo and Damascus, is the premier advanced-level intensive program. Since 1968, </a:t>
            </a:r>
            <a:r>
              <a:rPr lang="en-US" smtClean="0">
                <a:latin typeface="Times New Roman" pitchFamily="-106" charset="0"/>
                <a:ea typeface="ＭＳ Ｐゴシック" pitchFamily="-106" charset="-128"/>
                <a:cs typeface="ＭＳ Ｐゴシック" pitchFamily="-106" charset="-128"/>
              </a:rPr>
              <a:t>CASA has produced hundreds of Superior-level (3/3+) speakers/readers of Arabic, including the Pulitzer-prize winning journalist, Tom Friedman, and Robert Ford, former ambassador to Algeria and currently second in command in the U.S. Embassy in Iraq. CASA’s alumni represent a veritable who’s who of Middle East specialists.</a:t>
            </a:r>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1BF196-3E1D-424D-8D32-B70AC1903ECA}" type="slidenum">
              <a:rPr lang="en-US" smtClean="0">
                <a:latin typeface="Times New Roman" pitchFamily="-106" charset="0"/>
                <a:ea typeface="Times New Roman" pitchFamily="-106" charset="0"/>
                <a:cs typeface="Times New Roman" pitchFamily="-106" charset="0"/>
              </a:rPr>
              <a:pPr/>
              <a:t>88</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Image Placeholder 1"/>
          <p:cNvSpPr>
            <a:spLocks noGrp="1" noRot="1" noChangeAspec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06" charset="0"/>
                <a:ea typeface="ＭＳ Ｐゴシック" pitchFamily="-106" charset="-128"/>
                <a:cs typeface="ＭＳ Ｐゴシック" pitchFamily="-106" charset="-128"/>
              </a:rPr>
              <a:t>We are now turning away well-qualified students. Last week I received an email message from an Arabic teacher who wrote: “I heard from my student ____ today that she did not get into CASA. This is really a shock to me because her Arabic is really good. The applicants must really be able to walk on water if she can't get in....what I am supposed to tell students about getting in to CASA[?] It seems nearly impossible now for students to be accepted to CASA.” If we are serious about more Americans reaching high levels of proficiency in the languages of the Middle East, we cannot afford to discourage them by raising the bar so high that only a few can succeed.</a:t>
            </a: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B2D340-3A73-3F48-9095-DEE49E6924B5}" type="slidenum">
              <a:rPr lang="en-US" smtClean="0">
                <a:latin typeface="Times New Roman" pitchFamily="-106" charset="0"/>
                <a:ea typeface="Times New Roman" pitchFamily="-106" charset="0"/>
                <a:cs typeface="Times New Roman" pitchFamily="-106" charset="0"/>
              </a:rPr>
              <a:pPr/>
              <a:t>89</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06" charset="0"/>
                <a:ea typeface="ＭＳ Ｐゴシック" pitchFamily="-106" charset="-128"/>
                <a:cs typeface="ＭＳ Ｐゴシック" pitchFamily="-106" charset="-128"/>
              </a:rPr>
              <a:t>CLS, CASA, Flagship, STARTALK</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F62FF1-9EF0-FC4C-9E86-0D0D71324A33}" type="slidenum">
              <a:rPr lang="en-US" smtClean="0">
                <a:latin typeface="Times New Roman" pitchFamily="-106" charset="0"/>
                <a:ea typeface="Times New Roman" pitchFamily="-106" charset="0"/>
                <a:cs typeface="Times New Roman" pitchFamily="-106" charset="0"/>
              </a:rPr>
              <a:pPr/>
              <a:t>14</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Established</a:t>
            </a:r>
            <a:r>
              <a:rPr lang="en-US" baseline="0" dirty="0" smtClean="0"/>
              <a:t> in 2006, the Persian Flagship is now coming into its own</a:t>
            </a:r>
            <a:r>
              <a:rPr lang="en-US" dirty="0" smtClean="0"/>
              <a:t>.</a:t>
            </a:r>
            <a:r>
              <a:rPr lang="en-US" baseline="0" dirty="0" smtClean="0"/>
              <a:t> </a:t>
            </a:r>
            <a:r>
              <a:rPr lang="en-US" dirty="0" smtClean="0"/>
              <a:t>At least seven of the nine Persian</a:t>
            </a:r>
            <a:r>
              <a:rPr lang="en-US" baseline="0" dirty="0" smtClean="0"/>
              <a:t> Flagship students currently in the on-campus cohort at U. of Md. are expected to reach Superior before leaving for their year in Tajikistan. All of them are regular students (no </a:t>
            </a:r>
            <a:r>
              <a:rPr lang="en-US" baseline="0" dirty="0" err="1" smtClean="0"/>
              <a:t>gov</a:t>
            </a:r>
            <a:r>
              <a:rPr lang="en-US" baseline="0" dirty="0" smtClean="0"/>
              <a:t>. trainees).</a:t>
            </a:r>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90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Slide Image Placeholder 1"/>
          <p:cNvSpPr>
            <a:spLocks noGrp="1" noRot="1" noChangeAspec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Now let’s consider the story of “Chris,” who wrote us:</a:t>
            </a:r>
          </a:p>
          <a:p>
            <a:pPr eaLnBrk="1" hangingPunct="1">
              <a:spcBef>
                <a:spcPct val="0"/>
              </a:spcBef>
            </a:pPr>
            <a:endParaRPr lang="en-US"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“Coming out of high school I wanted to study the Middle East, and figured taking some Arabic alongside a political science major was the best way to go about it.  At the time the need for Arabic speakers was high, but I really didn’t know what that meant until I was given an opportunity to write research papers on the Middle East.  Not only did I find that those writing in the field did not have true access to Arabic language resources, it was incredibly frustrating to not have access myself.  It was around this time that I realized I couldn’t simply take some Arabic on the side.”</a:t>
            </a:r>
          </a:p>
          <a:p>
            <a:pPr eaLnBrk="1" hangingPunct="1">
              <a:spcBef>
                <a:spcPct val="0"/>
              </a:spcBef>
            </a:pPr>
            <a:endParaRPr lang="en-US"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However, his college in North Carolina did not offer Arabic. He continues:</a:t>
            </a:r>
          </a:p>
          <a:p>
            <a:pPr eaLnBrk="1" hangingPunct="1">
              <a:spcBef>
                <a:spcPct val="0"/>
              </a:spcBef>
            </a:pPr>
            <a:endParaRPr lang="en-US"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“I got involved with Arabic in Professor Jodi </a:t>
            </a:r>
            <a:r>
              <a:rPr lang="en-US" dirty="0" err="1" smtClean="0">
                <a:latin typeface="Times New Roman" pitchFamily="-106" charset="0"/>
                <a:ea typeface="ＭＳ Ｐゴシック" pitchFamily="-106" charset="-128"/>
                <a:cs typeface="ＭＳ Ｐゴシック" pitchFamily="-106" charset="-128"/>
              </a:rPr>
              <a:t>Khater’s</a:t>
            </a:r>
            <a:r>
              <a:rPr lang="en-US" dirty="0" smtClean="0">
                <a:latin typeface="Times New Roman" pitchFamily="-106" charset="0"/>
                <a:ea typeface="ＭＳ Ｐゴシック" pitchFamily="-106" charset="-128"/>
                <a:cs typeface="ＭＳ Ｐゴシック" pitchFamily="-106" charset="-128"/>
              </a:rPr>
              <a:t> class at NC State University.  She was a great teacher, and got me involved in two study abroad programs - Egypt with NC State, and Jordan with Dr </a:t>
            </a:r>
            <a:r>
              <a:rPr lang="en-US" dirty="0" err="1" smtClean="0">
                <a:latin typeface="Times New Roman" pitchFamily="-106" charset="0"/>
                <a:ea typeface="ＭＳ Ｐゴシック" pitchFamily="-106" charset="-128"/>
                <a:cs typeface="ＭＳ Ｐゴシック" pitchFamily="-106" charset="-128"/>
              </a:rPr>
              <a:t>Belnap’s</a:t>
            </a:r>
            <a:r>
              <a:rPr lang="en-US" dirty="0" smtClean="0">
                <a:latin typeface="Times New Roman" pitchFamily="-106" charset="0"/>
                <a:ea typeface="ＭＳ Ｐゴシック" pitchFamily="-106" charset="-128"/>
                <a:cs typeface="ＭＳ Ｐゴシック" pitchFamily="-106" charset="-128"/>
              </a:rPr>
              <a:t> program at BYU.  From there I entered the Flagship Arabic program at the University of Maryland….”</a:t>
            </a:r>
          </a:p>
          <a:p>
            <a:pPr eaLnBrk="1" hangingPunct="1">
              <a:spcBef>
                <a:spcPct val="0"/>
              </a:spcBef>
            </a:pPr>
            <a:endParaRPr lang="en-US" dirty="0" smtClean="0">
              <a:latin typeface="Times New Roman" pitchFamily="-106" charset="0"/>
              <a:ea typeface="ＭＳ Ｐゴシック" pitchFamily="-106" charset="-128"/>
              <a:cs typeface="ＭＳ Ｐゴシック" pitchFamily="-106" charset="-128"/>
            </a:endParaRPr>
          </a:p>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 </a:t>
            </a:r>
          </a:p>
          <a:p>
            <a:pPr eaLnBrk="1" hangingPunct="1">
              <a:spcBef>
                <a:spcPct val="0"/>
              </a:spcBef>
            </a:pPr>
            <a:r>
              <a:rPr lang="en-US" dirty="0" smtClean="0">
                <a:latin typeface="Times New Roman" pitchFamily="-106" charset="0"/>
                <a:ea typeface="ＭＳ Ｐゴシック" pitchFamily="-106" charset="-128"/>
                <a:cs typeface="ＭＳ Ｐゴシック" pitchFamily="-106" charset="-128"/>
              </a:rPr>
              <a:t>“The biggest challenge for me – and I believe for most Arabic students – was to find and get into a good program.  It was always very frustrating to know the ‘need’ for Arabic speakers was so high while the opportunities were apparently so few and far between.”</a:t>
            </a:r>
          </a:p>
          <a:p>
            <a:pPr eaLnBrk="1" hangingPunct="1">
              <a:spcBef>
                <a:spcPct val="0"/>
              </a:spcBef>
            </a:pPr>
            <a:endParaRPr lang="en-US" dirty="0" smtClean="0">
              <a:latin typeface="Times New Roman" pitchFamily="-106" charset="0"/>
              <a:ea typeface="ＭＳ Ｐゴシック" pitchFamily="-106" charset="-128"/>
              <a:cs typeface="ＭＳ Ｐゴシック" pitchFamily="-106" charset="-128"/>
            </a:endParaRPr>
          </a:p>
          <a:p>
            <a:r>
              <a:rPr lang="en-US" dirty="0" smtClean="0">
                <a:latin typeface="Times New Roman" pitchFamily="-106" charset="0"/>
                <a:ea typeface="ＭＳ Ｐゴシック" pitchFamily="-106" charset="-128"/>
                <a:cs typeface="ＭＳ Ｐゴシック" pitchFamily="-106" charset="-128"/>
              </a:rPr>
              <a:t>When asked what helped him get through tough spots, Chris replied:</a:t>
            </a:r>
          </a:p>
          <a:p>
            <a:r>
              <a:rPr lang="en-US" dirty="0" smtClean="0">
                <a:latin typeface="Times New Roman" pitchFamily="-106" charset="0"/>
                <a:ea typeface="ＭＳ Ｐゴシック" pitchFamily="-106" charset="-128"/>
                <a:cs typeface="ＭＳ Ｐゴシック" pitchFamily="-106" charset="-128"/>
              </a:rPr>
              <a:t> </a:t>
            </a:r>
          </a:p>
          <a:p>
            <a:r>
              <a:rPr lang="en-US" dirty="0" smtClean="0">
                <a:latin typeface="Times New Roman" pitchFamily="-106" charset="0"/>
                <a:ea typeface="ＭＳ Ｐゴシック" pitchFamily="-106" charset="-128"/>
                <a:cs typeface="ＭＳ Ｐゴシック" pitchFamily="-106" charset="-128"/>
              </a:rPr>
              <a:t>“I think the most important thing to an Arabic student is supportive professors.  My professor at NC State was incredible at keeping me engaged and finding avenues for me to continue my study.”</a:t>
            </a:r>
          </a:p>
          <a:p>
            <a:endParaRPr lang="en-US" dirty="0" smtClean="0">
              <a:latin typeface="Times New Roman" pitchFamily="-106" charset="0"/>
              <a:ea typeface="ＭＳ Ｐゴシック" pitchFamily="-106" charset="-128"/>
              <a:cs typeface="ＭＳ Ｐゴシック" pitchFamily="-106" charset="-128"/>
            </a:endParaRPr>
          </a:p>
          <a:p>
            <a:r>
              <a:rPr lang="en-US" dirty="0" smtClean="0">
                <a:latin typeface="Times New Roman" pitchFamily="-106" charset="0"/>
                <a:ea typeface="ＭＳ Ｐゴシック" pitchFamily="-106" charset="-128"/>
                <a:cs typeface="ＭＳ Ｐゴシック" pitchFamily="-106" charset="-128"/>
              </a:rPr>
              <a:t>“I benefitted immensely from my Arabic professors.  Coming from a small university with no Arabic program, I could not have gotten this far without them.  I would not have even been aware of most program and funding opportunities.”</a:t>
            </a:r>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E65A15-4BE3-5D4C-B34A-F225CB899DD2}" type="slidenum">
              <a:rPr lang="en-US" smtClean="0">
                <a:latin typeface="Times New Roman" pitchFamily="-106" charset="0"/>
                <a:ea typeface="Times New Roman" pitchFamily="-106" charset="0"/>
                <a:cs typeface="Times New Roman" pitchFamily="-106" charset="0"/>
              </a:rPr>
              <a:pPr/>
              <a:t>91</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Slide Image Placeholder 1"/>
          <p:cNvSpPr>
            <a:spLocks noGrp="1" noRot="1" noChangeAspec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06" charset="0"/>
                <a:ea typeface="ＭＳ Ｐゴシック" pitchFamily="-106" charset="-128"/>
                <a:cs typeface="ＭＳ Ｐゴシック" pitchFamily="-106" charset="-128"/>
              </a:rPr>
              <a:t>This grant made it possible for NC State to:</a:t>
            </a:r>
          </a:p>
          <a:p>
            <a:r>
              <a:rPr lang="en-US" smtClean="0">
                <a:latin typeface="Times New Roman" pitchFamily="-106" charset="0"/>
                <a:ea typeface="ＭＳ Ｐゴシック" pitchFamily="-106" charset="-128"/>
                <a:cs typeface="ＭＳ Ｐゴシック" pitchFamily="-106" charset="-128"/>
              </a:rPr>
              <a:t>	1) offer second-year Arabic and independent study options for students like Chris.</a:t>
            </a:r>
          </a:p>
          <a:p>
            <a:r>
              <a:rPr lang="en-US" smtClean="0">
                <a:latin typeface="Times New Roman" pitchFamily="-106" charset="0"/>
                <a:ea typeface="ＭＳ Ｐゴシック" pitchFamily="-106" charset="-128"/>
                <a:cs typeface="ＭＳ Ｐゴシック" pitchFamily="-106" charset="-128"/>
              </a:rPr>
              <a:t>	2) sponsor a study abroad program in Egypt that helped Chris progress and motivated him to 		continue studying</a:t>
            </a:r>
          </a:p>
          <a:p>
            <a:r>
              <a:rPr lang="en-US" smtClean="0">
                <a:latin typeface="Times New Roman" pitchFamily="-106" charset="0"/>
                <a:ea typeface="ＭＳ Ｐゴシック" pitchFamily="-106" charset="-128"/>
                <a:cs typeface="ＭＳ Ｐゴシック" pitchFamily="-106" charset="-128"/>
              </a:rPr>
              <a:t>	3) build program infrastructure</a:t>
            </a:r>
          </a:p>
          <a:p>
            <a:endParaRPr lang="en-US" smtClean="0">
              <a:latin typeface="Times New Roman" pitchFamily="-106" charset="0"/>
              <a:ea typeface="ＭＳ Ｐゴシック" pitchFamily="-106" charset="-128"/>
              <a:cs typeface="ＭＳ Ｐゴシック" pitchFamily="-106" charset="-128"/>
            </a:endParaRPr>
          </a:p>
          <a:p>
            <a:r>
              <a:rPr lang="en-US" smtClean="0">
                <a:latin typeface="Times New Roman" pitchFamily="-106" charset="0"/>
                <a:ea typeface="ＭＳ Ｐゴシック" pitchFamily="-106" charset="-128"/>
                <a:cs typeface="ＭＳ Ｐゴシック" pitchFamily="-106" charset="-128"/>
              </a:rPr>
              <a:t>This story is also the story of his teacher, Jodi Khater, a CASA graduate who serves as a role model to her students (she learned Arabic from scratch). In Jodi, Chris had the good fortune to find a teacher who knows what it takes to reach Superior-level proficiency. </a:t>
            </a:r>
          </a:p>
          <a:p>
            <a:endParaRPr lang="en-US" smtClean="0">
              <a:latin typeface="Times New Roman" pitchFamily="-106" charset="0"/>
              <a:ea typeface="ＭＳ Ｐゴシック" pitchFamily="-106" charset="-128"/>
              <a:cs typeface="ＭＳ Ｐゴシック" pitchFamily="-106" charset="-128"/>
            </a:endParaRPr>
          </a:p>
          <a:p>
            <a:r>
              <a:rPr lang="en-US" smtClean="0">
                <a:latin typeface="Times New Roman" pitchFamily="-106" charset="0"/>
                <a:ea typeface="ＭＳ Ｐゴシック" pitchFamily="-106" charset="-128"/>
                <a:cs typeface="ＭＳ Ｐゴシック" pitchFamily="-106" charset="-128"/>
              </a:rPr>
              <a:t>The bottom line: a good athlete will only reach his or her potential with the help of a good coach.</a:t>
            </a:r>
          </a:p>
          <a:p>
            <a:endParaRPr lang="en-US" smtClean="0">
              <a:latin typeface="Times New Roman" pitchFamily="-106" charset="0"/>
              <a:ea typeface="ＭＳ Ｐゴシック" pitchFamily="-106" charset="-128"/>
              <a:cs typeface="ＭＳ Ｐゴシック" pitchFamily="-106" charset="-128"/>
            </a:endParaRPr>
          </a:p>
          <a:p>
            <a:r>
              <a:rPr lang="en-US" smtClean="0">
                <a:latin typeface="Times New Roman" pitchFamily="-106" charset="0"/>
                <a:ea typeface="ＭＳ Ｐゴシック" pitchFamily="-106" charset="-128"/>
                <a:cs typeface="ＭＳ Ｐゴシック" pitchFamily="-106" charset="-128"/>
              </a:rPr>
              <a:t>There are many good athletes out there, waiting to be discovered. Let’s make sure there are good coaches and programs to help them realize their dreams.</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E5B5C2-3426-7F43-89AA-1EA35E6E7F7E}" type="slidenum">
              <a:rPr lang="en-US" smtClean="0">
                <a:latin typeface="Times New Roman" pitchFamily="-106" charset="0"/>
                <a:ea typeface="Times New Roman" pitchFamily="-106" charset="0"/>
                <a:cs typeface="Times New Roman" pitchFamily="-106" charset="0"/>
              </a:rPr>
              <a:pPr/>
              <a:t>92</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0" lvl="1">
              <a:defRPr/>
            </a:pPr>
            <a:r>
              <a:rPr lang="en-US" dirty="0" smtClean="0"/>
              <a:t>Recently, President Obama outlined his priorities for progress on the education front. These have proven to be a particularly good fit for our findings. While </a:t>
            </a:r>
            <a:r>
              <a:rPr lang="en-US" sz="4200" dirty="0" smtClean="0">
                <a:latin typeface="Times New Roman" pitchFamily="-106" charset="0"/>
                <a:ea typeface="Times New Roman" pitchFamily="-106" charset="0"/>
                <a:cs typeface="Times New Roman" pitchFamily="-106" charset="0"/>
              </a:rPr>
              <a:t>universal preschool language programs are certainly a worthy goal to work toward, we’ve adapted the category slightly as “Early Start.”</a:t>
            </a:r>
          </a:p>
          <a:p>
            <a:pPr>
              <a:defRPr/>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B34157-128C-1147-9600-8025004D9007}" type="slidenum">
              <a:rPr lang="en-US" smtClean="0">
                <a:latin typeface="Times New Roman" pitchFamily="-106" charset="0"/>
                <a:ea typeface="Times New Roman" pitchFamily="-106" charset="0"/>
                <a:cs typeface="Times New Roman" pitchFamily="-106" charset="0"/>
              </a:rPr>
              <a:pPr/>
              <a:t>93</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06" charset="0"/>
                <a:ea typeface="ＭＳ Ｐゴシック" pitchFamily="-106" charset="-128"/>
                <a:cs typeface="ＭＳ Ｐゴシック" pitchFamily="-106" charset="-128"/>
              </a:rPr>
              <a:t>CLS, CASA, Flagship, STARTALK</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F62FF1-9EF0-FC4C-9E86-0D0D71324A33}" type="slidenum">
              <a:rPr lang="en-US" smtClean="0">
                <a:latin typeface="Times New Roman" pitchFamily="-106" charset="0"/>
                <a:ea typeface="Times New Roman" pitchFamily="-106" charset="0"/>
                <a:cs typeface="Times New Roman" pitchFamily="-106" charset="0"/>
              </a:rPr>
              <a:pPr/>
              <a:t>17</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not mutually exclusive categories!</a:t>
            </a:r>
            <a:endParaRPr lang="en-US" dirty="0"/>
          </a:p>
        </p:txBody>
      </p:sp>
      <p:sp>
        <p:nvSpPr>
          <p:cNvPr id="4" name="Slide Number Placeholder 3"/>
          <p:cNvSpPr>
            <a:spLocks noGrp="1"/>
          </p:cNvSpPr>
          <p:nvPr>
            <p:ph type="sldNum" sz="quarter" idx="10"/>
          </p:nvPr>
        </p:nvSpPr>
        <p:spPr/>
        <p:txBody>
          <a:bodyPr/>
          <a:lstStyle/>
          <a:p>
            <a:pPr>
              <a:defRPr/>
            </a:pPr>
            <a:fld id="{460D1618-52D9-6A43-9994-3D3D172D186B}" type="slidenum">
              <a:rPr lang="en-US" smtClean="0"/>
              <a:pPr>
                <a:defRPr/>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0" lvl="1">
              <a:defRPr/>
            </a:pPr>
            <a:r>
              <a:rPr lang="en-US" dirty="0" smtClean="0"/>
              <a:t>Recently, President Obama outlined his priorities for progress on the education front. These have proven to be a particularly good fit for our findings. While </a:t>
            </a:r>
            <a:r>
              <a:rPr lang="en-US" sz="4200" dirty="0" smtClean="0">
                <a:latin typeface="Times New Roman" pitchFamily="-106" charset="0"/>
                <a:ea typeface="Times New Roman" pitchFamily="-106" charset="0"/>
                <a:cs typeface="Times New Roman" pitchFamily="-106" charset="0"/>
              </a:rPr>
              <a:t>universal preschool language programs are certainly a worthy goal to work toward, we’ve adapted the category slightly as “Early Start.”</a:t>
            </a:r>
          </a:p>
          <a:p>
            <a:pPr>
              <a:defRPr/>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B34157-128C-1147-9600-8025004D9007}" type="slidenum">
              <a:rPr lang="en-US" smtClean="0">
                <a:latin typeface="Times New Roman" pitchFamily="-106" charset="0"/>
                <a:ea typeface="Times New Roman" pitchFamily="-106" charset="0"/>
                <a:cs typeface="Times New Roman" pitchFamily="-106" charset="0"/>
              </a:rPr>
              <a:pPr/>
              <a:t>20</a:t>
            </a:fld>
            <a:endParaRPr lang="en-US" smtClean="0">
              <a:latin typeface="Times New Roman" pitchFamily="-106" charset="0"/>
              <a:ea typeface="Times New Roman" pitchFamily="-106" charset="0"/>
              <a:cs typeface="Times New Roman" pitchFamily="-10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83FE8-C0D9-2B46-925A-67CEF34A60F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F8CA03-BB50-0148-A533-671BFA8767C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0755BE-2D56-1647-A3D2-4B1B87ED44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AE3BA-EDDF-0045-BCD9-85271279C2F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7854A6-FE56-3E40-98C9-885764AFE69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3BEE734-8916-2A49-802D-F6774E59E20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1D1B71-0044-9444-8DFE-8DA7C6C6A26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D1AC2-E113-B145-83A4-9260481EC4C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E6376-2755-0E43-8421-7D3C4AA8E9F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C4E880-464E-F642-822B-809F93767C0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F8C9BF-BF8E-6C48-B036-4205A129D41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B0777B-3DE1-4E4C-BD63-6DB2FA83659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2C0238-B565-C34B-B627-F53A110363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325F7-5048-2247-8E96-1EAA2DC493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a:ea typeface="Times New Roman"/>
                <a:cs typeface="Times New Roman"/>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a:ea typeface="Times New Roman"/>
                <a:cs typeface="Times New Roman"/>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a:ea typeface="Times New Roman"/>
                <a:cs typeface="Times New Roman"/>
              </a:defRPr>
            </a:lvl1pPr>
          </a:lstStyle>
          <a:p>
            <a:pPr>
              <a:defRPr/>
            </a:pPr>
            <a:fld id="{55730829-47D4-8C47-A62A-5381509B69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Times New Roman"/>
          <a:ea typeface="Times New Roman"/>
          <a:cs typeface="Times New Roman"/>
        </a:defRPr>
      </a:lvl1pPr>
      <a:lvl2pPr algn="ctr" rtl="0" eaLnBrk="0" fontAlgn="base" hangingPunct="0">
        <a:spcBef>
          <a:spcPct val="0"/>
        </a:spcBef>
        <a:spcAft>
          <a:spcPct val="0"/>
        </a:spcAft>
        <a:defRPr sz="4400">
          <a:solidFill>
            <a:schemeClr val="tx2"/>
          </a:solidFill>
          <a:latin typeface="Times New Roman" pitchFamily="-65" charset="0"/>
          <a:ea typeface="Times New Roman" pitchFamily="-65" charset="0"/>
          <a:cs typeface="Times New Roman" pitchFamily="-65" charset="0"/>
        </a:defRPr>
      </a:lvl2pPr>
      <a:lvl3pPr algn="ctr" rtl="0" eaLnBrk="0" fontAlgn="base" hangingPunct="0">
        <a:spcBef>
          <a:spcPct val="0"/>
        </a:spcBef>
        <a:spcAft>
          <a:spcPct val="0"/>
        </a:spcAft>
        <a:defRPr sz="4400">
          <a:solidFill>
            <a:schemeClr val="tx2"/>
          </a:solidFill>
          <a:latin typeface="Times New Roman" pitchFamily="-65" charset="0"/>
          <a:ea typeface="Times New Roman" pitchFamily="-65" charset="0"/>
          <a:cs typeface="Times New Roman" pitchFamily="-65" charset="0"/>
        </a:defRPr>
      </a:lvl3pPr>
      <a:lvl4pPr algn="ctr" rtl="0" eaLnBrk="0" fontAlgn="base" hangingPunct="0">
        <a:spcBef>
          <a:spcPct val="0"/>
        </a:spcBef>
        <a:spcAft>
          <a:spcPct val="0"/>
        </a:spcAft>
        <a:defRPr sz="4400">
          <a:solidFill>
            <a:schemeClr val="tx2"/>
          </a:solidFill>
          <a:latin typeface="Times New Roman" pitchFamily="-65" charset="0"/>
          <a:ea typeface="Times New Roman" pitchFamily="-65" charset="0"/>
          <a:cs typeface="Times New Roman" pitchFamily="-65" charset="0"/>
        </a:defRPr>
      </a:lvl4pPr>
      <a:lvl5pPr algn="ctr" rtl="0" eaLnBrk="0" fontAlgn="base" hangingPunct="0">
        <a:spcBef>
          <a:spcPct val="0"/>
        </a:spcBef>
        <a:spcAft>
          <a:spcPct val="0"/>
        </a:spcAft>
        <a:defRPr sz="4400">
          <a:solidFill>
            <a:schemeClr val="tx2"/>
          </a:solidFill>
          <a:latin typeface="Times New Roman" pitchFamily="-65" charset="0"/>
          <a:ea typeface="Times New Roman" pitchFamily="-65" charset="0"/>
          <a:cs typeface="Times New Roman" pitchFamily="-65" charset="0"/>
        </a:defRPr>
      </a:lvl5pPr>
      <a:lvl6pPr marL="4572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6pPr>
      <a:lvl7pPr marL="9144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7pPr>
      <a:lvl8pPr marL="13716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8pPr>
      <a:lvl9pPr marL="18288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a:ea typeface="Times New Roman"/>
          <a:cs typeface="Times New Roman"/>
        </a:defRPr>
      </a:lvl1pPr>
      <a:lvl2pPr marL="742950" indent="-285750" algn="l" rtl="0" eaLnBrk="0" fontAlgn="base" hangingPunct="0">
        <a:spcBef>
          <a:spcPct val="20000"/>
        </a:spcBef>
        <a:spcAft>
          <a:spcPct val="0"/>
        </a:spcAft>
        <a:buChar char="–"/>
        <a:defRPr sz="2800">
          <a:solidFill>
            <a:schemeClr val="tx1"/>
          </a:solidFill>
          <a:latin typeface="Times New Roman"/>
          <a:ea typeface="Times New Roman"/>
          <a:cs typeface="Times New Roman"/>
        </a:defRPr>
      </a:lvl2pPr>
      <a:lvl3pPr marL="1143000" indent="-228600" algn="l" rtl="0" eaLnBrk="0" fontAlgn="base" hangingPunct="0">
        <a:spcBef>
          <a:spcPct val="20000"/>
        </a:spcBef>
        <a:spcAft>
          <a:spcPct val="0"/>
        </a:spcAft>
        <a:buChar char="•"/>
        <a:defRPr sz="2400">
          <a:solidFill>
            <a:schemeClr val="tx1"/>
          </a:solidFill>
          <a:latin typeface="Times New Roman"/>
          <a:ea typeface="Times New Roman"/>
          <a:cs typeface="Times New Roman"/>
        </a:defRPr>
      </a:lvl3pPr>
      <a:lvl4pPr marL="1600200" indent="-228600" algn="l" rtl="0" eaLnBrk="0" fontAlgn="base" hangingPunct="0">
        <a:spcBef>
          <a:spcPct val="20000"/>
        </a:spcBef>
        <a:spcAft>
          <a:spcPct val="0"/>
        </a:spcAft>
        <a:buChar char="–"/>
        <a:defRPr sz="2000">
          <a:solidFill>
            <a:schemeClr val="tx1"/>
          </a:solidFill>
          <a:latin typeface="Times New Roman"/>
          <a:ea typeface="Times New Roman"/>
          <a:cs typeface="Times New Roman"/>
        </a:defRPr>
      </a:lvl4pPr>
      <a:lvl5pPr marL="2057400" indent="-228600" algn="l" rtl="0" eaLnBrk="0" fontAlgn="base" hangingPunct="0">
        <a:spcBef>
          <a:spcPct val="20000"/>
        </a:spcBef>
        <a:spcAft>
          <a:spcPct val="0"/>
        </a:spcAft>
        <a:buChar char="»"/>
        <a:defRPr sz="2000">
          <a:solidFill>
            <a:schemeClr val="tx1"/>
          </a:solidFill>
          <a:latin typeface="Times New Roman"/>
          <a:ea typeface="Times New Roman"/>
          <a:cs typeface="Times New Roman"/>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4" Type="http://schemas.openxmlformats.org/officeDocument/2006/relationships/oleObject" Target="../embeddings/Microsoft_Word_97_-_2004_Document2.doc"/><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4" Type="http://schemas.openxmlformats.org/officeDocument/2006/relationships/oleObject" Target="../embeddings/Microsoft_Word_97_-_2004_Document3.doc"/><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4" Type="http://schemas.openxmlformats.org/officeDocument/2006/relationships/oleObject" Target="../embeddings/Microsoft_Word_97_-_2004_Document4.doc"/><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8.pd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4" Type="http://schemas.openxmlformats.org/officeDocument/2006/relationships/oleObject" Target="../embeddings/Microsoft_Word_97_-_2004_Document5.doc"/><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notesSlide" Target="../notesSlides/notesSlide5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embeddings/Microsoft_Word_97_-_2004_Document6.doc"/><Relationship Id="rId1" Type="http://schemas.openxmlformats.org/officeDocument/2006/relationships/vmlDrawing" Target="../drawings/vmlDrawing6.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28600" y="2286000"/>
            <a:ext cx="8686800" cy="3200400"/>
          </a:xfrm>
        </p:spPr>
        <p:txBody>
          <a:bodyPr/>
          <a:lstStyle/>
          <a:p>
            <a:pPr eaLnBrk="1" hangingPunct="1"/>
            <a:r>
              <a:rPr lang="en-US" sz="4000" dirty="0" smtClean="0">
                <a:latin typeface="Times New Roman" pitchFamily="-106" charset="0"/>
                <a:ea typeface="Times New Roman" pitchFamily="-106" charset="0"/>
                <a:cs typeface="Times New Roman" pitchFamily="-106" charset="0"/>
              </a:rPr>
              <a:t>Report on</a:t>
            </a:r>
            <a:br>
              <a:rPr lang="en-US" sz="4000" dirty="0" smtClean="0">
                <a:latin typeface="Times New Roman" pitchFamily="-106" charset="0"/>
                <a:ea typeface="Times New Roman" pitchFamily="-106" charset="0"/>
                <a:cs typeface="Times New Roman" pitchFamily="-106" charset="0"/>
              </a:rPr>
            </a:br>
            <a:r>
              <a:rPr lang="en-US" sz="5200" dirty="0" smtClean="0">
                <a:latin typeface="Times New Roman" pitchFamily="-106" charset="0"/>
                <a:ea typeface="Times New Roman" pitchFamily="-106" charset="0"/>
                <a:cs typeface="Times New Roman" pitchFamily="-106" charset="0"/>
              </a:rPr>
              <a:t>Middle East Language Learning in Higher Education</a:t>
            </a:r>
            <a:r>
              <a:rPr lang="en-US" smtClean="0">
                <a:latin typeface="Times New Roman" pitchFamily="-106" charset="0"/>
                <a:ea typeface="Times New Roman" pitchFamily="-106" charset="0"/>
                <a:cs typeface="Times New Roman" pitchFamily="-106" charset="0"/>
              </a:rPr>
              <a:t/>
            </a:r>
            <a:br>
              <a:rPr lang="en-US" smtClean="0">
                <a:latin typeface="Times New Roman" pitchFamily="-106" charset="0"/>
                <a:ea typeface="Times New Roman" pitchFamily="-106" charset="0"/>
                <a:cs typeface="Times New Roman" pitchFamily="-106" charset="0"/>
              </a:rPr>
            </a:br>
            <a:r>
              <a:rPr lang="en-US" sz="2400" smtClean="0">
                <a:latin typeface="Times New Roman" pitchFamily="-106" charset="0"/>
                <a:ea typeface="Times New Roman" pitchFamily="-106" charset="0"/>
                <a:cs typeface="Times New Roman" pitchFamily="-106" charset="0"/>
              </a:rPr>
              <a:t/>
            </a:r>
            <a:br>
              <a:rPr lang="en-US" sz="2400" smtClean="0">
                <a:latin typeface="Times New Roman" pitchFamily="-106" charset="0"/>
                <a:ea typeface="Times New Roman" pitchFamily="-106" charset="0"/>
                <a:cs typeface="Times New Roman" pitchFamily="-106" charset="0"/>
              </a:rPr>
            </a:br>
            <a:r>
              <a:rPr lang="en-US" sz="2400" smtClean="0">
                <a:latin typeface="Times New Roman" pitchFamily="-106" charset="0"/>
                <a:ea typeface="Times New Roman" pitchFamily="-106" charset="0"/>
                <a:cs typeface="Times New Roman" pitchFamily="-106" charset="0"/>
              </a:rPr>
              <a:t>Kirk </a:t>
            </a:r>
            <a:r>
              <a:rPr lang="en-US" sz="2400" dirty="0" smtClean="0">
                <a:latin typeface="Times New Roman" pitchFamily="-106" charset="0"/>
                <a:ea typeface="Times New Roman" pitchFamily="-106" charset="0"/>
                <a:cs typeface="Times New Roman" pitchFamily="-106" charset="0"/>
              </a:rPr>
              <a:t>Belnap</a:t>
            </a:r>
            <a:r>
              <a:rPr lang="en-US" sz="2400" smtClean="0">
                <a:latin typeface="Times New Roman" pitchFamily="-106" charset="0"/>
                <a:ea typeface="Times New Roman" pitchFamily="-106" charset="0"/>
                <a:cs typeface="Times New Roman" pitchFamily="-106" charset="0"/>
              </a:rPr>
              <a:t>, Ray </a:t>
            </a:r>
            <a:r>
              <a:rPr lang="en-US" sz="2400" dirty="0" smtClean="0">
                <a:latin typeface="Times New Roman" pitchFamily="-106" charset="0"/>
                <a:ea typeface="Times New Roman" pitchFamily="-106" charset="0"/>
                <a:cs typeface="Times New Roman" pitchFamily="-106" charset="0"/>
              </a:rPr>
              <a:t>Clifford, Erika Gilson, and Maggie </a:t>
            </a:r>
            <a:r>
              <a:rPr lang="en-US" sz="2400" dirty="0" err="1" smtClean="0">
                <a:latin typeface="Times New Roman" pitchFamily="-106" charset="0"/>
                <a:ea typeface="Times New Roman" pitchFamily="-106" charset="0"/>
                <a:cs typeface="Times New Roman" pitchFamily="-106" charset="0"/>
              </a:rPr>
              <a:t>Nassif</a:t>
            </a:r>
            <a:r>
              <a:rPr lang="en-US" sz="2400" dirty="0" smtClean="0">
                <a:latin typeface="Times New Roman" pitchFamily="-106" charset="0"/>
                <a:ea typeface="Times New Roman" pitchFamily="-106" charset="0"/>
                <a:cs typeface="Times New Roman" pitchFamily="-106" charset="0"/>
              </a:rPr>
              <a:t/>
            </a:r>
            <a:br>
              <a:rPr lang="en-US" sz="2400" dirty="0" smtClean="0">
                <a:latin typeface="Times New Roman" pitchFamily="-106" charset="0"/>
                <a:ea typeface="Times New Roman" pitchFamily="-106" charset="0"/>
                <a:cs typeface="Times New Roman" pitchFamily="-106" charset="0"/>
              </a:rPr>
            </a:br>
            <a:r>
              <a:rPr lang="en-US" sz="1200" dirty="0" smtClean="0">
                <a:latin typeface="Times New Roman" pitchFamily="-106" charset="0"/>
                <a:ea typeface="Times New Roman" pitchFamily="-106" charset="0"/>
                <a:cs typeface="Times New Roman" pitchFamily="-106" charset="0"/>
              </a:rPr>
              <a:t/>
            </a:r>
            <a:br>
              <a:rPr lang="en-US" sz="1200" dirty="0" smtClean="0">
                <a:latin typeface="Times New Roman" pitchFamily="-106" charset="0"/>
                <a:ea typeface="Times New Roman" pitchFamily="-106" charset="0"/>
                <a:cs typeface="Times New Roman" pitchFamily="-106" charset="0"/>
              </a:rPr>
            </a:br>
            <a:r>
              <a:rPr lang="en-US" sz="2800" dirty="0" smtClean="0">
                <a:latin typeface="Times New Roman" pitchFamily="-106" charset="0"/>
                <a:ea typeface="Times New Roman" pitchFamily="-106" charset="0"/>
                <a:cs typeface="Times New Roman" pitchFamily="-106" charset="0"/>
              </a:rPr>
              <a:t>Title </a:t>
            </a:r>
            <a:r>
              <a:rPr lang="en-US" sz="2800" dirty="0" smtClean="0">
                <a:latin typeface="Times New Roman" pitchFamily="-106" charset="0"/>
                <a:ea typeface="Times New Roman" pitchFamily="-106" charset="0"/>
                <a:cs typeface="Times New Roman" pitchFamily="-106" charset="0"/>
              </a:rPr>
              <a:t>VI 50</a:t>
            </a:r>
            <a:r>
              <a:rPr lang="en-US" sz="2800" baseline="30000" dirty="0" smtClean="0">
                <a:latin typeface="Times New Roman" pitchFamily="-106" charset="0"/>
                <a:ea typeface="Times New Roman" pitchFamily="-106" charset="0"/>
                <a:cs typeface="Times New Roman" pitchFamily="-106" charset="0"/>
              </a:rPr>
              <a:t>th</a:t>
            </a:r>
            <a:r>
              <a:rPr lang="en-US" sz="2800" dirty="0" smtClean="0">
                <a:latin typeface="Times New Roman" pitchFamily="-106" charset="0"/>
                <a:ea typeface="Times New Roman" pitchFamily="-106" charset="0"/>
                <a:cs typeface="Times New Roman" pitchFamily="-106" charset="0"/>
              </a:rPr>
              <a:t> Anniversary  Conference</a:t>
            </a:r>
            <a:br>
              <a:rPr lang="en-US" sz="2800" dirty="0" smtClean="0">
                <a:latin typeface="Times New Roman" pitchFamily="-106" charset="0"/>
                <a:ea typeface="Times New Roman" pitchFamily="-106" charset="0"/>
                <a:cs typeface="Times New Roman" pitchFamily="-106" charset="0"/>
              </a:rPr>
            </a:br>
            <a:r>
              <a:rPr lang="en-US" sz="2800" dirty="0" smtClean="0">
                <a:latin typeface="Times New Roman" pitchFamily="-106" charset="0"/>
                <a:ea typeface="Times New Roman" pitchFamily="-106" charset="0"/>
                <a:cs typeface="Times New Roman" pitchFamily="-106" charset="0"/>
              </a:rPr>
              <a:t>Washington, D.C.</a:t>
            </a:r>
            <a:br>
              <a:rPr lang="en-US" sz="2800" dirty="0" smtClean="0">
                <a:latin typeface="Times New Roman" pitchFamily="-106" charset="0"/>
                <a:ea typeface="Times New Roman" pitchFamily="-106" charset="0"/>
                <a:cs typeface="Times New Roman" pitchFamily="-106" charset="0"/>
              </a:rPr>
            </a:br>
            <a:r>
              <a:rPr lang="en-US" sz="2800" dirty="0" smtClean="0">
                <a:latin typeface="Times New Roman" pitchFamily="-106" charset="0"/>
                <a:ea typeface="Times New Roman" pitchFamily="-106" charset="0"/>
                <a:cs typeface="Times New Roman" pitchFamily="-106" charset="0"/>
              </a:rPr>
              <a:t>19 March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457200"/>
            <a:ext cx="8229600" cy="1143000"/>
          </a:xfrm>
        </p:spPr>
        <p:txBody>
          <a:bodyPr/>
          <a:lstStyle/>
          <a:p>
            <a:r>
              <a:rPr lang="en-US">
                <a:latin typeface="Times New Roman" pitchFamily="-106" charset="0"/>
                <a:ea typeface="Times New Roman" pitchFamily="-106" charset="0"/>
                <a:cs typeface="Times New Roman" pitchFamily="-106" charset="0"/>
              </a:rPr>
              <a:t>Arabic Enrollments (MLA)</a:t>
            </a:r>
          </a:p>
        </p:txBody>
      </p:sp>
      <p:graphicFrame>
        <p:nvGraphicFramePr>
          <p:cNvPr id="27650" name="Object 2"/>
          <p:cNvGraphicFramePr>
            <a:graphicFrameLocks noChangeAspect="1"/>
          </p:cNvGraphicFramePr>
          <p:nvPr/>
        </p:nvGraphicFramePr>
        <p:xfrm>
          <a:off x="152400" y="2057400"/>
          <a:ext cx="13031788" cy="3457575"/>
        </p:xfrm>
        <a:graphic>
          <a:graphicData uri="http://schemas.openxmlformats.org/presentationml/2006/ole">
            <p:oleObj spid="_x0000_s27650" name="Document" r:id="rId4" imgW="5641848" imgH="1496568" progId="Word.Documen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457200"/>
            <a:ext cx="8229600" cy="1143000"/>
          </a:xfrm>
        </p:spPr>
        <p:txBody>
          <a:bodyPr/>
          <a:lstStyle/>
          <a:p>
            <a:r>
              <a:rPr lang="en-US" smtClean="0">
                <a:latin typeface="Times New Roman" pitchFamily="-106" charset="0"/>
                <a:ea typeface="Times New Roman" pitchFamily="-106" charset="0"/>
                <a:cs typeface="Times New Roman" pitchFamily="-106" charset="0"/>
              </a:rPr>
              <a:t>Hebrew Enrollments (MLA)</a:t>
            </a:r>
          </a:p>
        </p:txBody>
      </p:sp>
      <p:graphicFrame>
        <p:nvGraphicFramePr>
          <p:cNvPr id="29698" name="Object 2"/>
          <p:cNvGraphicFramePr>
            <a:graphicFrameLocks noChangeAspect="1"/>
          </p:cNvGraphicFramePr>
          <p:nvPr/>
        </p:nvGraphicFramePr>
        <p:xfrm>
          <a:off x="152400" y="1905000"/>
          <a:ext cx="13031788" cy="3457575"/>
        </p:xfrm>
        <a:graphic>
          <a:graphicData uri="http://schemas.openxmlformats.org/presentationml/2006/ole">
            <p:oleObj spid="_x0000_s29698" name="Document" r:id="rId4" imgW="5641848" imgH="1496568" progId="Word.Documen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533400"/>
            <a:ext cx="8229600" cy="1143000"/>
          </a:xfrm>
        </p:spPr>
        <p:txBody>
          <a:bodyPr/>
          <a:lstStyle/>
          <a:p>
            <a:r>
              <a:rPr lang="en-US">
                <a:latin typeface="Times New Roman" pitchFamily="-106" charset="0"/>
                <a:ea typeface="Times New Roman" pitchFamily="-106" charset="0"/>
                <a:cs typeface="Times New Roman" pitchFamily="-106" charset="0"/>
              </a:rPr>
              <a:t>Persian Enrollments (MLA)</a:t>
            </a:r>
          </a:p>
        </p:txBody>
      </p:sp>
      <p:graphicFrame>
        <p:nvGraphicFramePr>
          <p:cNvPr id="31746" name="Object 2"/>
          <p:cNvGraphicFramePr>
            <a:graphicFrameLocks noChangeAspect="1"/>
          </p:cNvGraphicFramePr>
          <p:nvPr/>
        </p:nvGraphicFramePr>
        <p:xfrm>
          <a:off x="152400" y="2057400"/>
          <a:ext cx="13031788" cy="3457575"/>
        </p:xfrm>
        <a:graphic>
          <a:graphicData uri="http://schemas.openxmlformats.org/presentationml/2006/ole">
            <p:oleObj spid="_x0000_s31746" name="Document" r:id="rId4" imgW="5641848" imgH="1496568" progId="Word.Documen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609600"/>
            <a:ext cx="8229600" cy="1143000"/>
          </a:xfrm>
        </p:spPr>
        <p:txBody>
          <a:bodyPr/>
          <a:lstStyle/>
          <a:p>
            <a:r>
              <a:rPr lang="en-US">
                <a:latin typeface="Times New Roman" pitchFamily="-106" charset="0"/>
                <a:ea typeface="Times New Roman" pitchFamily="-106" charset="0"/>
                <a:cs typeface="Times New Roman" pitchFamily="-106" charset="0"/>
              </a:rPr>
              <a:t>Turkish Enrollments (MLA)</a:t>
            </a:r>
          </a:p>
        </p:txBody>
      </p:sp>
      <p:graphicFrame>
        <p:nvGraphicFramePr>
          <p:cNvPr id="33794" name="Object 2"/>
          <p:cNvGraphicFramePr>
            <a:graphicFrameLocks noChangeAspect="1"/>
          </p:cNvGraphicFramePr>
          <p:nvPr/>
        </p:nvGraphicFramePr>
        <p:xfrm>
          <a:off x="152400" y="1981200"/>
          <a:ext cx="13031788" cy="3457575"/>
        </p:xfrm>
        <a:graphic>
          <a:graphicData uri="http://schemas.openxmlformats.org/presentationml/2006/ole">
            <p:oleObj spid="_x0000_s33794" name="Document" r:id="rId4" imgW="5641848" imgH="1496568" progId="Word.Documen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533400" y="2057400"/>
            <a:ext cx="8229600" cy="2819400"/>
          </a:xfrm>
        </p:spPr>
        <p:txBody>
          <a:bodyPr/>
          <a:lstStyle/>
          <a:p>
            <a:pPr algn="ctr" eaLnBrk="1" hangingPunct="1">
              <a:buFontTx/>
              <a:buNone/>
            </a:pPr>
            <a:r>
              <a:rPr lang="en-US" dirty="0" smtClean="0">
                <a:latin typeface="Times New Roman" pitchFamily="-106" charset="0"/>
                <a:ea typeface="Times New Roman" pitchFamily="-106" charset="0"/>
                <a:cs typeface="Times New Roman" pitchFamily="-106" charset="0"/>
              </a:rPr>
              <a:t>   </a:t>
            </a:r>
            <a:r>
              <a:rPr lang="en-US" sz="5600" dirty="0" smtClean="0">
                <a:latin typeface="Times New Roman" pitchFamily="-106" charset="0"/>
                <a:ea typeface="Times New Roman" pitchFamily="-106" charset="0"/>
                <a:cs typeface="Times New Roman" pitchFamily="-106" charset="0"/>
              </a:rPr>
              <a:t>But how are we doing in terms of outcomes?</a:t>
            </a:r>
          </a:p>
          <a:p>
            <a:pPr eaLnBrk="1" hangingPunct="1">
              <a:buFontTx/>
              <a:buNone/>
            </a:pPr>
            <a:endParaRPr lang="en-US" dirty="0" smtClean="0">
              <a:latin typeface="Times New Roman" pitchFamily="-106" charset="0"/>
              <a:ea typeface="Times New Roman" pitchFamily="-106" charset="0"/>
              <a:cs typeface="Times New Roman" pitchFamily="-106" charset="0"/>
            </a:endParaRPr>
          </a:p>
          <a:p>
            <a:pPr eaLnBrk="1" hangingPunct="1">
              <a:buFontTx/>
              <a:buNone/>
            </a:pPr>
            <a:r>
              <a:rPr lang="en-US" dirty="0" smtClean="0">
                <a:latin typeface="Times New Roman" pitchFamily="-106" charset="0"/>
                <a:ea typeface="Times New Roman" pitchFamily="-106" charset="0"/>
                <a:cs typeface="Times New Roman" pitchFamily="-106" charset="0"/>
              </a:rPr>
              <a:t>			</a:t>
            </a:r>
          </a:p>
          <a:p>
            <a:pPr eaLnBrk="1" hangingPunct="1"/>
            <a:endParaRPr lang="en-US" dirty="0" smtClean="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4200" dirty="0" smtClean="0"/>
              <a:t>Third-Year Course Enrollments</a:t>
            </a:r>
            <a:r>
              <a:rPr lang="en-US" dirty="0" smtClean="0"/>
              <a:t/>
            </a:r>
            <a:br>
              <a:rPr lang="en-US" dirty="0" smtClean="0"/>
            </a:br>
            <a:r>
              <a:rPr lang="en-US" sz="3200" dirty="0" smtClean="0"/>
              <a:t>NMELRC Survey</a:t>
            </a:r>
            <a:endParaRPr lang="en-US" sz="3200" dirty="0"/>
          </a:p>
        </p:txBody>
      </p:sp>
      <p:graphicFrame>
        <p:nvGraphicFramePr>
          <p:cNvPr id="6" name="Table 5"/>
          <p:cNvGraphicFramePr>
            <a:graphicFrameLocks noGrp="1"/>
          </p:cNvGraphicFramePr>
          <p:nvPr/>
        </p:nvGraphicFramePr>
        <p:xfrm>
          <a:off x="1676400" y="2057400"/>
          <a:ext cx="5791199" cy="2971800"/>
        </p:xfrm>
        <a:graphic>
          <a:graphicData uri="http://schemas.openxmlformats.org/drawingml/2006/table">
            <a:tbl>
              <a:tblPr/>
              <a:tblGrid>
                <a:gridCol w="1519003"/>
                <a:gridCol w="1202544"/>
                <a:gridCol w="1265836"/>
                <a:gridCol w="1803816"/>
              </a:tblGrid>
              <a:tr h="594360">
                <a:tc>
                  <a:txBody>
                    <a:bodyPr/>
                    <a:lstStyle/>
                    <a:p>
                      <a:pPr algn="l" fontAlgn="b"/>
                      <a:endParaRPr lang="en-US" sz="2400" b="1" i="0" u="none" strike="noStrike">
                        <a:latin typeface="Times New Roman"/>
                        <a:cs typeface="Times New Roman"/>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noFill/>
                  </a:tcPr>
                </a:tc>
                <a:tc>
                  <a:txBody>
                    <a:bodyPr/>
                    <a:lstStyle/>
                    <a:p>
                      <a:pPr algn="r" fontAlgn="b"/>
                      <a:r>
                        <a:rPr lang="en-US" sz="2400" b="1" i="0" u="none" strike="noStrike">
                          <a:latin typeface="Times New Roman"/>
                          <a:cs typeface="Times New Roman"/>
                        </a:rPr>
                        <a:t>2006</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noFill/>
                  </a:tcPr>
                </a:tc>
                <a:tc>
                  <a:txBody>
                    <a:bodyPr/>
                    <a:lstStyle/>
                    <a:p>
                      <a:pPr algn="r" fontAlgn="b"/>
                      <a:r>
                        <a:rPr lang="en-US" sz="2400" b="1" i="0" u="none" strike="noStrike">
                          <a:latin typeface="Times New Roman"/>
                          <a:cs typeface="Times New Roman"/>
                        </a:rPr>
                        <a:t>2008</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noFill/>
                  </a:tcPr>
                </a:tc>
                <a:tc>
                  <a:txBody>
                    <a:bodyPr/>
                    <a:lstStyle/>
                    <a:p>
                      <a:pPr algn="r" fontAlgn="b"/>
                      <a:r>
                        <a:rPr lang="en-US" sz="2400" b="1" i="0" u="none" strike="noStrike" dirty="0">
                          <a:latin typeface="Times New Roman"/>
                          <a:cs typeface="Times New Roman"/>
                        </a:rPr>
                        <a:t>% change</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noFill/>
                  </a:tcPr>
                </a:tc>
              </a:tr>
              <a:tr h="594360">
                <a:tc>
                  <a:txBody>
                    <a:bodyPr/>
                    <a:lstStyle/>
                    <a:p>
                      <a:pPr algn="l" fontAlgn="b"/>
                      <a:r>
                        <a:rPr lang="en-US" sz="2400" b="0" i="0" u="none" strike="noStrike" dirty="0">
                          <a:latin typeface="Times New Roman"/>
                          <a:cs typeface="Times New Roman"/>
                        </a:rPr>
                        <a:t>Arabic</a:t>
                      </a:r>
                    </a:p>
                  </a:txBody>
                  <a:tcPr marL="12700" marR="12700" marT="12700" marB="0" anchor="b">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400" b="0" i="0" u="none" strike="noStrike">
                          <a:latin typeface="Times New Roman"/>
                          <a:cs typeface="Times New Roman"/>
                        </a:rPr>
                        <a:t>432</a:t>
                      </a: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400" b="0" i="0" u="none" strike="noStrike" dirty="0">
                          <a:latin typeface="Times New Roman"/>
                          <a:cs typeface="Times New Roman"/>
                        </a:rPr>
                        <a:t>580</a:t>
                      </a: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400" b="0" i="0" u="none" strike="noStrike">
                          <a:latin typeface="Times New Roman"/>
                          <a:cs typeface="Times New Roman"/>
                        </a:rPr>
                        <a:t>34%</a:t>
                      </a:r>
                    </a:p>
                  </a:txBody>
                  <a:tcPr marL="12700" marR="12700" marT="12700" marB="0" anchor="b">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594360">
                <a:tc>
                  <a:txBody>
                    <a:bodyPr/>
                    <a:lstStyle/>
                    <a:p>
                      <a:pPr algn="l" fontAlgn="b"/>
                      <a:r>
                        <a:rPr lang="en-US" sz="2400" b="0" i="0" u="none" strike="noStrike">
                          <a:latin typeface="Times New Roman"/>
                          <a:cs typeface="Times New Roman"/>
                        </a:rPr>
                        <a:t>Hebrew</a:t>
                      </a:r>
                    </a:p>
                  </a:txBody>
                  <a:tcPr marL="12700" marR="12700" marT="1270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r" fontAlgn="b"/>
                      <a:r>
                        <a:rPr lang="en-US" sz="2400" b="0" i="0" u="none" strike="noStrike" dirty="0" smtClean="0">
                          <a:latin typeface="Times New Roman"/>
                          <a:cs typeface="Times New Roman"/>
                        </a:rPr>
                        <a:t>109</a:t>
                      </a:r>
                      <a:endParaRPr lang="en-US" sz="2400" b="0" i="0" u="none" strike="noStrike" dirty="0">
                        <a:latin typeface="Times New Roman"/>
                        <a:cs typeface="Times New Roman"/>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400" b="0" i="0" u="none" strike="noStrike" dirty="0" smtClean="0">
                          <a:latin typeface="Times New Roman"/>
                          <a:cs typeface="Times New Roman"/>
                        </a:rPr>
                        <a:t>115</a:t>
                      </a:r>
                      <a:endParaRPr lang="en-US" sz="2400" b="0" i="0" u="none" strike="noStrike" dirty="0">
                        <a:latin typeface="Times New Roman"/>
                        <a:cs typeface="Times New Roman"/>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400" b="0" i="0" u="none" strike="noStrike" dirty="0" smtClean="0">
                          <a:latin typeface="Times New Roman"/>
                          <a:cs typeface="Times New Roman"/>
                        </a:rPr>
                        <a:t>6%</a:t>
                      </a:r>
                      <a:endParaRPr lang="en-US" sz="2400" b="0" i="0" u="none" strike="noStrike" dirty="0">
                        <a:latin typeface="Times New Roman"/>
                        <a:cs typeface="Times New Roman"/>
                      </a:endParaRPr>
                    </a:p>
                  </a:txBody>
                  <a:tcPr marL="12700" marR="12700" marT="1270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594360">
                <a:tc>
                  <a:txBody>
                    <a:bodyPr/>
                    <a:lstStyle/>
                    <a:p>
                      <a:pPr algn="l" fontAlgn="b"/>
                      <a:r>
                        <a:rPr lang="en-US" sz="2400" b="0" i="0" u="none" strike="noStrike">
                          <a:latin typeface="Times New Roman"/>
                          <a:cs typeface="Times New Roman"/>
                        </a:rPr>
                        <a:t>Persian</a:t>
                      </a:r>
                    </a:p>
                  </a:txBody>
                  <a:tcPr marL="12700" marR="12700" marT="1270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r" fontAlgn="b"/>
                      <a:r>
                        <a:rPr lang="en-US" sz="2400" b="0" i="0" u="none" strike="noStrike">
                          <a:latin typeface="Times New Roman"/>
                          <a:cs typeface="Times New Roman"/>
                        </a:rPr>
                        <a:t>31</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400" b="0" i="0" u="none" strike="noStrike">
                          <a:latin typeface="Times New Roman"/>
                          <a:cs typeface="Times New Roman"/>
                        </a:rPr>
                        <a:t>54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400" b="0" i="0" u="none" strike="noStrike" dirty="0">
                          <a:latin typeface="Times New Roman"/>
                          <a:cs typeface="Times New Roman"/>
                        </a:rPr>
                        <a:t>74%</a:t>
                      </a:r>
                    </a:p>
                  </a:txBody>
                  <a:tcPr marL="12700" marR="12700" marT="1270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594360">
                <a:tc>
                  <a:txBody>
                    <a:bodyPr/>
                    <a:lstStyle/>
                    <a:p>
                      <a:pPr algn="l" fontAlgn="b"/>
                      <a:r>
                        <a:rPr lang="en-US" sz="2400" b="0" i="0" u="none" strike="noStrike">
                          <a:latin typeface="Times New Roman"/>
                          <a:cs typeface="Times New Roman"/>
                        </a:rPr>
                        <a:t>Turkish</a:t>
                      </a:r>
                    </a:p>
                  </a:txBody>
                  <a:tcPr marL="12700" marR="12700" marT="12700" marB="0" anchor="b">
                    <a:lnL w="12700" cap="flat" cmpd="sng" algn="ctr">
                      <a:no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b="0" i="0" u="none" strike="noStrike">
                          <a:latin typeface="Times New Roman"/>
                          <a:cs typeface="Times New Roman"/>
                        </a:rPr>
                        <a:t>31</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b="0" i="0" u="none" strike="noStrike">
                          <a:latin typeface="Times New Roman"/>
                          <a:cs typeface="Times New Roman"/>
                        </a:rPr>
                        <a:t>25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b="0" i="0" u="none" strike="noStrike" dirty="0">
                          <a:latin typeface="Times New Roman"/>
                          <a:cs typeface="Times New Roman"/>
                        </a:rPr>
                        <a:t>-19%</a:t>
                      </a:r>
                    </a:p>
                  </a:txBody>
                  <a:tcPr marL="12700" marR="12700" marT="12700" marB="0" anchor="b">
                    <a:lnL>
                      <a:noFill/>
                    </a:lnL>
                    <a:lnR w="12700" cap="flat" cmpd="sng" algn="ctr">
                      <a:no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274638"/>
            <a:ext cx="8686800" cy="1143000"/>
          </a:xfrm>
        </p:spPr>
        <p:txBody>
          <a:bodyPr/>
          <a:lstStyle/>
          <a:p>
            <a:r>
              <a:rPr lang="en-US" sz="3600" dirty="0" smtClean="0">
                <a:latin typeface="Times New Roman" pitchFamily="-106" charset="0"/>
                <a:ea typeface="Times New Roman" pitchFamily="-106" charset="0"/>
                <a:cs typeface="Times New Roman" pitchFamily="-106" charset="0"/>
              </a:rPr>
              <a:t>Critical Languages Scholarship Applications</a:t>
            </a:r>
          </a:p>
        </p:txBody>
      </p:sp>
      <p:graphicFrame>
        <p:nvGraphicFramePr>
          <p:cNvPr id="4" name="Content Placeholder 3"/>
          <p:cNvGraphicFramePr>
            <a:graphicFrameLocks noGrp="1"/>
          </p:cNvGraphicFramePr>
          <p:nvPr>
            <p:ph idx="1"/>
          </p:nvPr>
        </p:nvGraphicFramePr>
        <p:xfrm>
          <a:off x="457200" y="1600200"/>
          <a:ext cx="8229599" cy="351536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pPr marL="0" marR="0">
                        <a:spcBef>
                          <a:spcPts val="10"/>
                        </a:spcBef>
                        <a:spcAft>
                          <a:spcPts val="10"/>
                        </a:spcAft>
                      </a:pPr>
                      <a:endParaRPr lang="en-US" sz="1800" dirty="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0"/>
                        </a:spcBef>
                        <a:spcAft>
                          <a:spcPts val="10"/>
                        </a:spcAft>
                      </a:pPr>
                      <a:endParaRPr lang="en-US" sz="1800" dirty="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10"/>
                        </a:spcBef>
                        <a:spcAft>
                          <a:spcPts val="10"/>
                        </a:spcAft>
                      </a:pPr>
                      <a:r>
                        <a:rPr lang="en-US" sz="1800" dirty="0" smtClean="0">
                          <a:solidFill>
                            <a:schemeClr val="tx1"/>
                          </a:solidFill>
                          <a:latin typeface="Times New Roman"/>
                          <a:ea typeface="Cambria"/>
                          <a:cs typeface="Times New Roman"/>
                        </a:rPr>
                        <a:t>2008 </a:t>
                      </a:r>
                      <a:r>
                        <a:rPr lang="en-US" sz="1800" dirty="0">
                          <a:solidFill>
                            <a:schemeClr val="tx1"/>
                          </a:solidFill>
                          <a:latin typeface="Times New Roman"/>
                          <a:ea typeface="Cambria"/>
                          <a:cs typeface="Times New Roman"/>
                        </a:rPr>
                        <a:t>applied</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10"/>
                        </a:spcBef>
                        <a:spcAft>
                          <a:spcPts val="10"/>
                        </a:spcAft>
                      </a:pPr>
                      <a:r>
                        <a:rPr lang="en-US" sz="1800" dirty="0">
                          <a:solidFill>
                            <a:schemeClr val="tx1"/>
                          </a:solidFill>
                          <a:latin typeface="Times New Roman"/>
                          <a:ea typeface="Cambria"/>
                          <a:cs typeface="Times New Roman"/>
                        </a:rPr>
                        <a:t>2008 awarded</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10"/>
                        </a:spcBef>
                        <a:spcAft>
                          <a:spcPts val="10"/>
                        </a:spcAft>
                      </a:pPr>
                      <a:r>
                        <a:rPr lang="en-US" sz="1800" dirty="0">
                          <a:solidFill>
                            <a:schemeClr val="tx1"/>
                          </a:solidFill>
                          <a:latin typeface="Times New Roman"/>
                          <a:ea typeface="Cambria"/>
                          <a:cs typeface="Times New Roman"/>
                        </a:rPr>
                        <a:t>2009 applied</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10"/>
                        </a:spcBef>
                        <a:spcAft>
                          <a:spcPts val="10"/>
                        </a:spcAft>
                      </a:pPr>
                      <a:r>
                        <a:rPr lang="en-US" sz="1800" dirty="0">
                          <a:solidFill>
                            <a:schemeClr val="tx1"/>
                          </a:solidFill>
                          <a:latin typeface="Times New Roman"/>
                          <a:ea typeface="Cambria"/>
                          <a:cs typeface="Times New Roman"/>
                        </a:rPr>
                        <a:t>2009 awarded</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10"/>
                        </a:spcBef>
                        <a:spcAft>
                          <a:spcPts val="10"/>
                        </a:spcAft>
                      </a:pPr>
                      <a:r>
                        <a:rPr lang="en-US" sz="1800" dirty="0" smtClean="0">
                          <a:solidFill>
                            <a:schemeClr val="tx1"/>
                          </a:solidFill>
                          <a:latin typeface="Times New Roman"/>
                          <a:ea typeface="Cambria"/>
                          <a:cs typeface="Times New Roman"/>
                        </a:rPr>
                        <a:t>% +/- applied</a:t>
                      </a:r>
                      <a:endParaRPr lang="en-US" sz="1800" dirty="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r>
                        <a:rPr lang="en-US" sz="1800" dirty="0">
                          <a:solidFill>
                            <a:schemeClr val="tx1"/>
                          </a:solidFill>
                          <a:latin typeface="Times New Roman"/>
                          <a:ea typeface="Cambria"/>
                          <a:cs typeface="Times New Roman"/>
                        </a:rPr>
                        <a:t>Arabic</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dirty="0">
                          <a:solidFill>
                            <a:schemeClr val="tx1"/>
                          </a:solidFill>
                          <a:latin typeface="Times New Roman"/>
                          <a:ea typeface="Cambria"/>
                          <a:cs typeface="Times New Roman"/>
                        </a:rPr>
                        <a:t>Beginning</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1345</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73</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1495</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73</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11%</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endParaRPr lang="en-US" sz="180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a:solidFill>
                            <a:schemeClr val="tx1"/>
                          </a:solidFill>
                          <a:latin typeface="Times New Roman"/>
                          <a:ea typeface="Cambria"/>
                          <a:cs typeface="Times New Roman"/>
                        </a:rPr>
                        <a:t>Intermed.</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759</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65</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872</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65</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15%</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endParaRPr lang="en-US" sz="1800" dirty="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dirty="0">
                          <a:solidFill>
                            <a:schemeClr val="tx1"/>
                          </a:solidFill>
                          <a:latin typeface="Times New Roman"/>
                          <a:ea typeface="Cambria"/>
                          <a:cs typeface="Times New Roman"/>
                        </a:rPr>
                        <a:t>Advanced</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234</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65</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388</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55</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66%</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r>
                        <a:rPr lang="en-US" sz="1800" dirty="0">
                          <a:solidFill>
                            <a:schemeClr val="tx1"/>
                          </a:solidFill>
                          <a:latin typeface="Times New Roman"/>
                          <a:ea typeface="Cambria"/>
                          <a:cs typeface="Times New Roman"/>
                        </a:rPr>
                        <a:t>Persian</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a:solidFill>
                            <a:schemeClr val="tx1"/>
                          </a:solidFill>
                          <a:latin typeface="Times New Roman"/>
                          <a:ea typeface="Cambria"/>
                          <a:cs typeface="Times New Roman"/>
                        </a:rPr>
                        <a:t>Intermed.</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60</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8</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77</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8</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28%</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endParaRPr lang="en-US" sz="180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a:solidFill>
                            <a:schemeClr val="tx1"/>
                          </a:solidFill>
                          <a:latin typeface="Times New Roman"/>
                          <a:ea typeface="Cambria"/>
                          <a:cs typeface="Times New Roman"/>
                        </a:rPr>
                        <a:t>Advanced</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17</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7</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29</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7</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71%</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r>
                        <a:rPr lang="en-US" sz="1800" dirty="0">
                          <a:solidFill>
                            <a:schemeClr val="tx1"/>
                          </a:solidFill>
                          <a:latin typeface="Times New Roman"/>
                          <a:ea typeface="Cambria"/>
                          <a:cs typeface="Times New Roman"/>
                        </a:rPr>
                        <a:t>Turkish</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dirty="0">
                          <a:solidFill>
                            <a:schemeClr val="tx1"/>
                          </a:solidFill>
                          <a:latin typeface="Times New Roman"/>
                          <a:ea typeface="Cambria"/>
                          <a:cs typeface="Times New Roman"/>
                        </a:rPr>
                        <a:t>Beginning</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293</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17</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279</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25</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-5%</a:t>
                      </a:r>
                    </a:p>
                  </a:txBody>
                  <a:tcPr marL="68580" marR="68580" marT="0" marB="0" anchor="b">
                    <a:lnL w="12700" cmpd="sng">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endParaRPr lang="en-US" sz="180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dirty="0" err="1">
                          <a:solidFill>
                            <a:schemeClr val="tx1"/>
                          </a:solidFill>
                          <a:latin typeface="Times New Roman"/>
                          <a:ea typeface="Cambria"/>
                          <a:cs typeface="Times New Roman"/>
                        </a:rPr>
                        <a:t>Intermed</a:t>
                      </a:r>
                      <a:r>
                        <a:rPr lang="en-US" sz="1800" dirty="0">
                          <a:solidFill>
                            <a:schemeClr val="tx1"/>
                          </a:solidFill>
                          <a:latin typeface="Times New Roman"/>
                          <a:ea typeface="Cambria"/>
                          <a:cs typeface="Times New Roman"/>
                        </a:rPr>
                        <a:t>.</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a:solidFill>
                            <a:schemeClr val="tx1"/>
                          </a:solidFill>
                          <a:latin typeface="Times New Roman"/>
                          <a:ea typeface="Cambria"/>
                          <a:cs typeface="Times New Roman"/>
                        </a:rPr>
                        <a:t>73</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19</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102</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17</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40%</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a:spcBef>
                          <a:spcPts val="10"/>
                        </a:spcBef>
                        <a:spcAft>
                          <a:spcPts val="10"/>
                        </a:spcAft>
                      </a:pPr>
                      <a:endParaRPr lang="en-US" sz="1800">
                        <a:solidFill>
                          <a:schemeClr val="tx1"/>
                        </a:solidFill>
                        <a:latin typeface="Times New Roman"/>
                        <a:ea typeface="Cambria"/>
                        <a:cs typeface="Times New Roman"/>
                      </a:endParaRP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0"/>
                        </a:spcBef>
                        <a:spcAft>
                          <a:spcPts val="10"/>
                        </a:spcAft>
                      </a:pPr>
                      <a:r>
                        <a:rPr lang="en-US" sz="1800">
                          <a:solidFill>
                            <a:schemeClr val="tx1"/>
                          </a:solidFill>
                          <a:latin typeface="Times New Roman"/>
                          <a:ea typeface="Cambria"/>
                          <a:cs typeface="Times New Roman"/>
                        </a:rPr>
                        <a:t>Advanced</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28</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14</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32</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10</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10"/>
                        </a:spcBef>
                        <a:spcAft>
                          <a:spcPts val="10"/>
                        </a:spcAft>
                      </a:pPr>
                      <a:r>
                        <a:rPr lang="en-US" sz="1800" dirty="0">
                          <a:solidFill>
                            <a:schemeClr val="tx1"/>
                          </a:solidFill>
                          <a:latin typeface="Times New Roman"/>
                          <a:ea typeface="Cambria"/>
                          <a:cs typeface="Times New Roman"/>
                        </a:rPr>
                        <a:t>14%</a:t>
                      </a:r>
                    </a:p>
                  </a:txBody>
                  <a:tcPr marL="68580" marR="68580" marT="0" marB="0" anchor="b">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533400" y="2057400"/>
            <a:ext cx="8229600" cy="2819400"/>
          </a:xfrm>
        </p:spPr>
        <p:txBody>
          <a:bodyPr/>
          <a:lstStyle/>
          <a:p>
            <a:pPr algn="ctr" eaLnBrk="1" hangingPunct="1">
              <a:buFontTx/>
              <a:buNone/>
            </a:pPr>
            <a:r>
              <a:rPr lang="en-US" dirty="0" smtClean="0">
                <a:latin typeface="Times New Roman" pitchFamily="-106" charset="0"/>
                <a:ea typeface="Times New Roman" pitchFamily="-106" charset="0"/>
                <a:cs typeface="Times New Roman" pitchFamily="-106" charset="0"/>
              </a:rPr>
              <a:t>   </a:t>
            </a:r>
            <a:r>
              <a:rPr lang="en-US" sz="5600" dirty="0" smtClean="0">
                <a:latin typeface="Times New Roman" pitchFamily="-106" charset="0"/>
                <a:ea typeface="Times New Roman" pitchFamily="-106" charset="0"/>
                <a:cs typeface="Times New Roman" pitchFamily="-106" charset="0"/>
              </a:rPr>
              <a:t>Who are these students and what are their goals?</a:t>
            </a:r>
          </a:p>
          <a:p>
            <a:pPr eaLnBrk="1" hangingPunct="1">
              <a:buFontTx/>
              <a:buNone/>
            </a:pPr>
            <a:endParaRPr lang="en-US" dirty="0" smtClean="0">
              <a:latin typeface="Times New Roman" pitchFamily="-106" charset="0"/>
              <a:ea typeface="Times New Roman" pitchFamily="-106" charset="0"/>
              <a:cs typeface="Times New Roman" pitchFamily="-106" charset="0"/>
            </a:endParaRPr>
          </a:p>
          <a:p>
            <a:pPr eaLnBrk="1" hangingPunct="1">
              <a:buFontTx/>
              <a:buNone/>
            </a:pPr>
            <a:r>
              <a:rPr lang="en-US" dirty="0" smtClean="0">
                <a:latin typeface="Times New Roman" pitchFamily="-106" charset="0"/>
                <a:ea typeface="Times New Roman" pitchFamily="-106" charset="0"/>
                <a:cs typeface="Times New Roman" pitchFamily="-106" charset="0"/>
              </a:rPr>
              <a:t>			</a:t>
            </a:r>
          </a:p>
          <a:p>
            <a:pPr eaLnBrk="1" hangingPunct="1"/>
            <a:endParaRPr lang="en-US" dirty="0" smtClean="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latin typeface="Times New Roman" pitchFamily="-106" charset="0"/>
                <a:ea typeface="Times New Roman" pitchFamily="-106" charset="0"/>
                <a:cs typeface="Times New Roman" pitchFamily="-106" charset="0"/>
              </a:rPr>
              <a:t>Profile of </a:t>
            </a:r>
            <a:r>
              <a:rPr lang="en-US" dirty="0" smtClean="0">
                <a:latin typeface="Times New Roman" pitchFamily="-106" charset="0"/>
                <a:ea typeface="Times New Roman" pitchFamily="-106" charset="0"/>
                <a:cs typeface="Times New Roman" pitchFamily="-106" charset="0"/>
              </a:rPr>
              <a:t>Students Surveyed</a:t>
            </a:r>
            <a:endParaRPr lang="en-US" dirty="0">
              <a:latin typeface="Times New Roman" pitchFamily="-106" charset="0"/>
              <a:ea typeface="Times New Roman" pitchFamily="-106" charset="0"/>
              <a:cs typeface="Times New Roman" pitchFamily="-106" charset="0"/>
            </a:endParaRPr>
          </a:p>
        </p:txBody>
      </p:sp>
      <p:sp>
        <p:nvSpPr>
          <p:cNvPr id="35843" name="Rectangle 3"/>
          <p:cNvSpPr>
            <a:spLocks noGrp="1" noChangeArrowheads="1"/>
          </p:cNvSpPr>
          <p:nvPr>
            <p:ph type="body" idx="1"/>
          </p:nvPr>
        </p:nvSpPr>
        <p:spPr>
          <a:xfrm>
            <a:off x="457200" y="1371600"/>
            <a:ext cx="8229600" cy="4525963"/>
          </a:xfrm>
        </p:spPr>
        <p:txBody>
          <a:bodyPr/>
          <a:lstStyle/>
          <a:p>
            <a:pPr eaLnBrk="1" hangingPunct="1"/>
            <a:r>
              <a:rPr lang="en-US" dirty="0" smtClean="0">
                <a:latin typeface="Times New Roman" pitchFamily="-106" charset="0"/>
                <a:ea typeface="Times New Roman" pitchFamily="-106" charset="0"/>
                <a:cs typeface="Times New Roman" pitchFamily="-106" charset="0"/>
              </a:rPr>
              <a:t>Mostly </a:t>
            </a:r>
            <a:r>
              <a:rPr lang="en-US" dirty="0">
                <a:latin typeface="Times New Roman" pitchFamily="-106" charset="0"/>
                <a:ea typeface="Times New Roman" pitchFamily="-106" charset="0"/>
                <a:cs typeface="Times New Roman" pitchFamily="-106" charset="0"/>
              </a:rPr>
              <a:t>undergrads (74%</a:t>
            </a:r>
            <a:r>
              <a:rPr lang="en-US" dirty="0" smtClean="0">
                <a:latin typeface="Times New Roman" pitchFamily="-106" charset="0"/>
                <a:ea typeface="Times New Roman" pitchFamily="-106" charset="0"/>
                <a:cs typeface="Times New Roman" pitchFamily="-106" charset="0"/>
              </a:rPr>
              <a:t>), grads (19%)</a:t>
            </a:r>
          </a:p>
          <a:p>
            <a:pPr eaLnBrk="1" hangingPunct="1"/>
            <a:r>
              <a:rPr lang="en-US" dirty="0">
                <a:latin typeface="Times New Roman" pitchFamily="-106" charset="0"/>
                <a:ea typeface="Times New Roman" pitchFamily="-106" charset="0"/>
                <a:cs typeface="Times New Roman" pitchFamily="-106" charset="0"/>
              </a:rPr>
              <a:t>Their priorities:</a:t>
            </a:r>
          </a:p>
          <a:p>
            <a:pPr lvl="1" eaLnBrk="1" hangingPunct="1"/>
            <a:r>
              <a:rPr lang="en-US" dirty="0">
                <a:latin typeface="Times New Roman" pitchFamily="-106" charset="0"/>
                <a:ea typeface="Times New Roman" pitchFamily="-106" charset="0"/>
                <a:cs typeface="Times New Roman" pitchFamily="-106" charset="0"/>
              </a:rPr>
              <a:t>travel to the region (79%)</a:t>
            </a:r>
          </a:p>
          <a:p>
            <a:pPr lvl="1" eaLnBrk="1" hangingPunct="1"/>
            <a:r>
              <a:rPr lang="en-US" dirty="0">
                <a:latin typeface="Times New Roman" pitchFamily="-106" charset="0"/>
                <a:ea typeface="Times New Roman" pitchFamily="-106" charset="0"/>
                <a:cs typeface="Times New Roman" pitchFamily="-106" charset="0"/>
              </a:rPr>
              <a:t>achieve “professional-level fluency” (75%)</a:t>
            </a:r>
          </a:p>
          <a:p>
            <a:pPr lvl="1" eaLnBrk="1" hangingPunct="1"/>
            <a:r>
              <a:rPr lang="en-US" dirty="0">
                <a:latin typeface="Times New Roman" pitchFamily="-106" charset="0"/>
                <a:ea typeface="Times New Roman" pitchFamily="-106" charset="0"/>
                <a:cs typeface="Times New Roman" pitchFamily="-106" charset="0"/>
              </a:rPr>
              <a:t>better understand the culture (70%)</a:t>
            </a:r>
          </a:p>
          <a:p>
            <a:pPr lvl="1" eaLnBrk="1" hangingPunct="1"/>
            <a:r>
              <a:rPr lang="en-US" dirty="0">
                <a:latin typeface="Times New Roman" pitchFamily="-106" charset="0"/>
                <a:ea typeface="Times New Roman" pitchFamily="-106" charset="0"/>
                <a:cs typeface="Times New Roman" pitchFamily="-106" charset="0"/>
              </a:rPr>
              <a:t>modern press, other media (65%)</a:t>
            </a:r>
          </a:p>
          <a:p>
            <a:pPr lvl="1" eaLnBrk="1" hangingPunct="1"/>
            <a:r>
              <a:rPr lang="en-US" dirty="0">
                <a:latin typeface="Times New Roman" pitchFamily="-106" charset="0"/>
                <a:ea typeface="Times New Roman" pitchFamily="-106" charset="0"/>
                <a:cs typeface="Times New Roman" pitchFamily="-106" charset="0"/>
              </a:rPr>
              <a:t>art, literature (53%)</a:t>
            </a:r>
          </a:p>
          <a:p>
            <a:pPr lvl="1" eaLnBrk="1" hangingPunct="1"/>
            <a:r>
              <a:rPr lang="en-US" dirty="0">
                <a:latin typeface="Times New Roman" pitchFamily="-106" charset="0"/>
                <a:ea typeface="Times New Roman" pitchFamily="-106" charset="0"/>
                <a:cs typeface="Times New Roman" pitchFamily="-106" charset="0"/>
              </a:rPr>
              <a:t>employment (51%)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Professional Plans</a:t>
            </a:r>
            <a:endParaRPr lang="en-US" dirty="0"/>
          </a:p>
        </p:txBody>
      </p:sp>
      <p:graphicFrame>
        <p:nvGraphicFramePr>
          <p:cNvPr id="6" name="Chart 5"/>
          <p:cNvGraphicFramePr>
            <a:graphicFrameLocks/>
          </p:cNvGraphicFramePr>
          <p:nvPr/>
        </p:nvGraphicFramePr>
        <p:xfrm>
          <a:off x="990600" y="1524000"/>
          <a:ext cx="7099300" cy="4152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type="subTitle" idx="1"/>
          </p:nvPr>
        </p:nvSpPr>
        <p:spPr>
          <a:xfrm>
            <a:off x="762000" y="228600"/>
            <a:ext cx="7467600" cy="3733800"/>
          </a:xfrm>
        </p:spPr>
        <p:txBody>
          <a:bodyPr/>
          <a:lstStyle/>
          <a:p>
            <a:pPr algn="l" eaLnBrk="1" hangingPunct="1"/>
            <a:r>
              <a:rPr lang="en-US" sz="3600" dirty="0" smtClean="0">
                <a:latin typeface="Times New Roman" pitchFamily="-106" charset="0"/>
                <a:ea typeface="Times New Roman" pitchFamily="-106" charset="0"/>
                <a:cs typeface="Times New Roman" pitchFamily="-106" charset="0"/>
              </a:rPr>
              <a:t>“A pervasive lack of knowledge about foreign cultures and foreign languages threatens the security of the United States as well as its ability to compete in the global marketplace and produce an informed citizenry.”</a:t>
            </a:r>
          </a:p>
          <a:p>
            <a:pPr algn="l" eaLnBrk="1" hangingPunct="1"/>
            <a:endParaRPr lang="en-US" sz="1200" dirty="0" smtClean="0">
              <a:latin typeface="Times New Roman" pitchFamily="-106" charset="0"/>
              <a:ea typeface="Times New Roman" pitchFamily="-106" charset="0"/>
              <a:cs typeface="Times New Roman" pitchFamily="-106" charset="0"/>
            </a:endParaRPr>
          </a:p>
        </p:txBody>
      </p:sp>
      <p:sp>
        <p:nvSpPr>
          <p:cNvPr id="3" name="TextBox 2"/>
          <p:cNvSpPr txBox="1"/>
          <p:nvPr/>
        </p:nvSpPr>
        <p:spPr>
          <a:xfrm>
            <a:off x="1752600" y="3962400"/>
            <a:ext cx="6324600" cy="1692771"/>
          </a:xfrm>
          <a:prstGeom prst="rect">
            <a:avLst/>
          </a:prstGeom>
          <a:noFill/>
        </p:spPr>
        <p:txBody>
          <a:bodyPr wrap="square" rtlCol="0">
            <a:spAutoFit/>
          </a:bodyPr>
          <a:lstStyle/>
          <a:p>
            <a:r>
              <a:rPr lang="en-US" sz="2400" dirty="0" smtClean="0">
                <a:latin typeface="Times New Roman" pitchFamily="-106" charset="0"/>
                <a:ea typeface="Times New Roman" pitchFamily="-106" charset="0"/>
                <a:cs typeface="Times New Roman" pitchFamily="-106" charset="0"/>
              </a:rPr>
              <a:t>2007 Report of the National Research Council Committee to Review Title VI and Fulbright-Hays International Education Programs</a:t>
            </a:r>
          </a:p>
          <a:p>
            <a:endParaRPr lang="en-US" sz="2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200" smtClean="0">
                <a:latin typeface="Times New Roman" pitchFamily="-106" charset="0"/>
                <a:ea typeface="Times New Roman" pitchFamily="-106" charset="0"/>
                <a:cs typeface="Times New Roman" pitchFamily="-106" charset="0"/>
              </a:rPr>
              <a:t>Pres. Obama’s Educational Priorities</a:t>
            </a:r>
          </a:p>
        </p:txBody>
      </p:sp>
      <p:sp>
        <p:nvSpPr>
          <p:cNvPr id="39939" name="Rectangle 3"/>
          <p:cNvSpPr>
            <a:spLocks noGrp="1" noChangeArrowheads="1"/>
          </p:cNvSpPr>
          <p:nvPr>
            <p:ph type="body" idx="1"/>
          </p:nvPr>
        </p:nvSpPr>
        <p:spPr>
          <a:xfrm>
            <a:off x="1447800" y="1447800"/>
            <a:ext cx="7239000" cy="2667000"/>
          </a:xfrm>
        </p:spPr>
        <p:txBody>
          <a:bodyPr/>
          <a:lstStyle/>
          <a:p>
            <a:pPr lvl="1" eaLnBrk="1" hangingPunct="1">
              <a:buFontTx/>
              <a:buNone/>
            </a:pPr>
            <a:r>
              <a:rPr lang="en-US" sz="4200" dirty="0" smtClean="0">
                <a:latin typeface="Times New Roman" pitchFamily="-106" charset="0"/>
                <a:ea typeface="Times New Roman" pitchFamily="-106" charset="0"/>
                <a:cs typeface="Times New Roman" pitchFamily="-106" charset="0"/>
              </a:rPr>
              <a:t>Universal Preschool</a:t>
            </a:r>
          </a:p>
          <a:p>
            <a:pPr lvl="1" eaLnBrk="1" hangingPunct="1">
              <a:buFontTx/>
              <a:buNone/>
            </a:pPr>
            <a:r>
              <a:rPr lang="en-US" sz="4200" dirty="0" smtClean="0">
                <a:latin typeface="Times New Roman" pitchFamily="-106" charset="0"/>
                <a:ea typeface="Times New Roman" pitchFamily="-106" charset="0"/>
                <a:cs typeface="Times New Roman" pitchFamily="-106" charset="0"/>
              </a:rPr>
              <a:t>Standards and Testing</a:t>
            </a:r>
          </a:p>
          <a:p>
            <a:pPr lvl="1" eaLnBrk="1" hangingPunct="1">
              <a:buFontTx/>
              <a:buNone/>
            </a:pPr>
            <a:r>
              <a:rPr lang="en-US" sz="4200" dirty="0" smtClean="0">
                <a:latin typeface="Times New Roman" pitchFamily="-106" charset="0"/>
                <a:ea typeface="Times New Roman" pitchFamily="-106" charset="0"/>
                <a:cs typeface="Times New Roman" pitchFamily="-106" charset="0"/>
              </a:rPr>
              <a:t>Teacher Quality</a:t>
            </a:r>
          </a:p>
          <a:p>
            <a:pPr lvl="1" eaLnBrk="1" hangingPunct="1">
              <a:buFontTx/>
              <a:buNone/>
            </a:pPr>
            <a:r>
              <a:rPr lang="en-US" sz="4200" dirty="0" smtClean="0">
                <a:latin typeface="Times New Roman" pitchFamily="-106" charset="0"/>
                <a:ea typeface="Times New Roman" pitchFamily="-106" charset="0"/>
                <a:cs typeface="Times New Roman" pitchFamily="-106" charset="0"/>
              </a:rPr>
              <a:t>Innovation</a:t>
            </a:r>
          </a:p>
          <a:p>
            <a:pPr lvl="1" eaLnBrk="1" hangingPunct="1">
              <a:buFontTx/>
              <a:buNone/>
            </a:pPr>
            <a:r>
              <a:rPr lang="en-US" sz="4200" dirty="0" smtClean="0">
                <a:latin typeface="Times New Roman" pitchFamily="-106" charset="0"/>
                <a:ea typeface="Times New Roman" pitchFamily="-106" charset="0"/>
                <a:cs typeface="Times New Roman" pitchFamily="-106" charset="0"/>
              </a:rPr>
              <a:t>Higher Education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5200" u="sng" dirty="0" smtClean="0">
                <a:latin typeface="Times New Roman" pitchFamily="-106" charset="0"/>
                <a:ea typeface="Times New Roman" pitchFamily="-106" charset="0"/>
                <a:cs typeface="Times New Roman" pitchFamily="-106" charset="0"/>
              </a:rPr>
              <a:t>Educational Priority</a:t>
            </a:r>
          </a:p>
        </p:txBody>
      </p:sp>
      <p:sp>
        <p:nvSpPr>
          <p:cNvPr id="41987" name="Content Placeholder 2"/>
          <p:cNvSpPr>
            <a:spLocks noGrp="1"/>
          </p:cNvSpPr>
          <p:nvPr>
            <p:ph idx="1"/>
          </p:nvPr>
        </p:nvSpPr>
        <p:spPr/>
        <p:txBody>
          <a:bodyPr/>
          <a:lstStyle/>
          <a:p>
            <a:pPr algn="ctr">
              <a:buFontTx/>
              <a:buNone/>
            </a:pPr>
            <a:r>
              <a:rPr lang="en-US" sz="7600" smtClean="0">
                <a:latin typeface="Times New Roman" pitchFamily="-106" charset="0"/>
                <a:ea typeface="Times New Roman" pitchFamily="-106" charset="0"/>
                <a:cs typeface="Times New Roman" pitchFamily="-106" charset="0"/>
              </a:rPr>
              <a:t>Standards</a:t>
            </a:r>
          </a:p>
          <a:p>
            <a:pPr algn="ctr">
              <a:buFontTx/>
              <a:buNone/>
            </a:pPr>
            <a:r>
              <a:rPr lang="en-US" sz="7600" smtClean="0">
                <a:latin typeface="Times New Roman" pitchFamily="-106" charset="0"/>
                <a:ea typeface="Times New Roman" pitchFamily="-106" charset="0"/>
                <a:cs typeface="Times New Roman" pitchFamily="-106" charset="0"/>
              </a:rPr>
              <a:t>and Testing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62000"/>
            <a:ext cx="7772400" cy="2838450"/>
          </a:xfrm>
        </p:spPr>
        <p:txBody>
          <a:bodyPr/>
          <a:lstStyle/>
          <a:p>
            <a:r>
              <a:rPr lang="en-US"/>
              <a:t>The Benefits of </a:t>
            </a:r>
            <a:br>
              <a:rPr lang="en-US"/>
            </a:br>
            <a:r>
              <a:rPr lang="en-US"/>
              <a:t>Appropriate Assessment:</a:t>
            </a:r>
            <a:br>
              <a:rPr lang="en-US"/>
            </a:br>
            <a:r>
              <a:rPr lang="en-US"/>
              <a:t> </a:t>
            </a:r>
            <a:r>
              <a:rPr lang="en-US" sz="3200"/>
              <a:t>And the Dangers of Using</a:t>
            </a:r>
            <a:br>
              <a:rPr lang="en-US" sz="3200"/>
            </a:br>
            <a:r>
              <a:rPr lang="en-US" sz="3200"/>
              <a:t>Inappropriate Tests</a:t>
            </a:r>
          </a:p>
        </p:txBody>
      </p:sp>
      <p:sp>
        <p:nvSpPr>
          <p:cNvPr id="10244" name="Rectangle 4"/>
          <p:cNvSpPr>
            <a:spLocks noGrp="1" noChangeArrowheads="1"/>
          </p:cNvSpPr>
          <p:nvPr>
            <p:ph type="subTitle" idx="1"/>
          </p:nvPr>
        </p:nvSpPr>
        <p:spPr>
          <a:xfrm>
            <a:off x="1219200" y="3886200"/>
            <a:ext cx="6553200" cy="2286000"/>
          </a:xfrm>
        </p:spPr>
        <p:txBody>
          <a:bodyPr/>
          <a:lstStyle/>
          <a:p>
            <a:r>
              <a:rPr lang="en-US" dirty="0"/>
              <a:t>Ray T. </a:t>
            </a:r>
            <a:r>
              <a:rPr lang="en-US" dirty="0" smtClean="0"/>
              <a:t>Clifford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381000"/>
            <a:ext cx="7848600" cy="1524000"/>
          </a:xfrm>
        </p:spPr>
        <p:txBody>
          <a:bodyPr/>
          <a:lstStyle/>
          <a:p>
            <a:r>
              <a:rPr lang="en-US"/>
              <a:t>A Paradigm Shift in University Accreditation Standards</a:t>
            </a:r>
          </a:p>
        </p:txBody>
      </p:sp>
      <p:sp>
        <p:nvSpPr>
          <p:cNvPr id="154627" name="Rectangle 3"/>
          <p:cNvSpPr>
            <a:spLocks noGrp="1" noChangeArrowheads="1"/>
          </p:cNvSpPr>
          <p:nvPr>
            <p:ph type="body" idx="1"/>
          </p:nvPr>
        </p:nvSpPr>
        <p:spPr>
          <a:xfrm>
            <a:off x="685800" y="2133600"/>
            <a:ext cx="7772400" cy="4267200"/>
          </a:xfrm>
        </p:spPr>
        <p:txBody>
          <a:bodyPr/>
          <a:lstStyle/>
          <a:p>
            <a:pPr>
              <a:lnSpc>
                <a:spcPct val="90000"/>
              </a:lnSpc>
            </a:pPr>
            <a:r>
              <a:rPr lang="en-US" sz="2800"/>
              <a:t>There is an unprecedented move to replace process reviews with outcome reviews.</a:t>
            </a:r>
          </a:p>
          <a:p>
            <a:pPr>
              <a:lnSpc>
                <a:spcPct val="90000"/>
              </a:lnSpc>
            </a:pPr>
            <a:r>
              <a:rPr lang="en-US" sz="2800" b="1" i="1"/>
              <a:t>Accreditation and Student Learning Outcomes:  A proposed Point of Departure.</a:t>
            </a:r>
          </a:p>
          <a:p>
            <a:pPr lvl="1">
              <a:lnSpc>
                <a:spcPct val="90000"/>
              </a:lnSpc>
            </a:pPr>
            <a:r>
              <a:rPr lang="en-US" sz="2400"/>
              <a:t>Knowledge outcomes.</a:t>
            </a:r>
          </a:p>
          <a:p>
            <a:pPr lvl="1">
              <a:lnSpc>
                <a:spcPct val="90000"/>
              </a:lnSpc>
            </a:pPr>
            <a:r>
              <a:rPr lang="en-US" sz="2400"/>
              <a:t>Skills outcomes.</a:t>
            </a:r>
          </a:p>
          <a:p>
            <a:pPr lvl="1">
              <a:lnSpc>
                <a:spcPct val="90000"/>
              </a:lnSpc>
            </a:pPr>
            <a:r>
              <a:rPr lang="en-US" sz="2400"/>
              <a:t>Affective outcomes.</a:t>
            </a:r>
          </a:p>
          <a:p>
            <a:pPr lvl="1">
              <a:lnSpc>
                <a:spcPct val="90000"/>
              </a:lnSpc>
            </a:pPr>
            <a:r>
              <a:rPr lang="en-US" sz="2400"/>
              <a:t>Abilities (the integration of KSA outcomes).</a:t>
            </a:r>
          </a:p>
          <a:p>
            <a:pPr lvl="1">
              <a:lnSpc>
                <a:spcPct val="90000"/>
              </a:lnSpc>
              <a:buFontTx/>
              <a:buNone/>
            </a:pPr>
            <a:r>
              <a:rPr lang="en-US" sz="1600"/>
              <a:t>	</a:t>
            </a:r>
          </a:p>
          <a:p>
            <a:pPr algn="r">
              <a:lnSpc>
                <a:spcPct val="90000"/>
              </a:lnSpc>
              <a:buFontTx/>
              <a:buNone/>
            </a:pPr>
            <a:r>
              <a:rPr lang="en-US" sz="1600"/>
              <a:t>	 Peter T. Ewell , Council for Higher Education Accreditation, September 2001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52400"/>
            <a:ext cx="8229600" cy="1143000"/>
          </a:xfrm>
        </p:spPr>
        <p:txBody>
          <a:bodyPr/>
          <a:lstStyle/>
          <a:p>
            <a:pPr>
              <a:lnSpc>
                <a:spcPct val="75000"/>
              </a:lnSpc>
            </a:pPr>
            <a:r>
              <a:rPr lang="en-US" dirty="0"/>
              <a:t>What will be the effect of these accreditation requirements?</a:t>
            </a:r>
          </a:p>
        </p:txBody>
      </p:sp>
      <p:sp>
        <p:nvSpPr>
          <p:cNvPr id="155651" name="Rectangle 3"/>
          <p:cNvSpPr>
            <a:spLocks noGrp="1" noChangeArrowheads="1"/>
          </p:cNvSpPr>
          <p:nvPr>
            <p:ph type="body" idx="1"/>
          </p:nvPr>
        </p:nvSpPr>
        <p:spPr>
          <a:xfrm>
            <a:off x="381000" y="1524000"/>
            <a:ext cx="8305800" cy="4800600"/>
          </a:xfrm>
        </p:spPr>
        <p:txBody>
          <a:bodyPr/>
          <a:lstStyle/>
          <a:p>
            <a:pPr>
              <a:lnSpc>
                <a:spcPct val="90000"/>
              </a:lnSpc>
            </a:pPr>
            <a:r>
              <a:rPr lang="en-US" dirty="0"/>
              <a:t>More testing will take place.</a:t>
            </a:r>
          </a:p>
          <a:p>
            <a:pPr lvl="1">
              <a:lnSpc>
                <a:spcPct val="90000"/>
              </a:lnSpc>
            </a:pPr>
            <a:r>
              <a:rPr lang="en-US" dirty="0"/>
              <a:t>Some beneficial.</a:t>
            </a:r>
          </a:p>
          <a:p>
            <a:pPr lvl="1">
              <a:lnSpc>
                <a:spcPct val="90000"/>
              </a:lnSpc>
            </a:pPr>
            <a:r>
              <a:rPr lang="en-US" dirty="0"/>
              <a:t>Some detrimental.</a:t>
            </a:r>
          </a:p>
          <a:p>
            <a:pPr>
              <a:lnSpc>
                <a:spcPct val="90000"/>
              </a:lnSpc>
            </a:pPr>
            <a:r>
              <a:rPr lang="en-US" dirty="0"/>
              <a:t>These tests will influence learning, because:</a:t>
            </a:r>
          </a:p>
          <a:p>
            <a:pPr lvl="1">
              <a:lnSpc>
                <a:spcPct val="90000"/>
              </a:lnSpc>
            </a:pPr>
            <a:r>
              <a:rPr lang="en-US" dirty="0"/>
              <a:t>Students have a “Will that be on the test?” attitude.</a:t>
            </a:r>
          </a:p>
          <a:p>
            <a:pPr lvl="1">
              <a:lnSpc>
                <a:spcPct val="90000"/>
              </a:lnSpc>
            </a:pPr>
            <a:r>
              <a:rPr lang="en-US" dirty="0"/>
              <a:t>There will be a temptation to “teach the test” instead of  teaching the skills necessary to pass the test.</a:t>
            </a:r>
          </a:p>
          <a:p>
            <a:pPr lvl="1">
              <a:lnSpc>
                <a:spcPct val="90000"/>
              </a:lnSpc>
            </a:pPr>
            <a:r>
              <a:rPr lang="en-US" dirty="0"/>
              <a:t>Every testing decision creates a “</a:t>
            </a:r>
            <a:r>
              <a:rPr lang="en-US" dirty="0" err="1"/>
              <a:t>washback</a:t>
            </a:r>
            <a:r>
              <a:rPr lang="en-US" dirty="0"/>
              <a:t>” effect on teaching and learning.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457200"/>
            <a:ext cx="8229600" cy="944562"/>
          </a:xfrm>
        </p:spPr>
        <p:txBody>
          <a:bodyPr/>
          <a:lstStyle/>
          <a:p>
            <a:r>
              <a:rPr lang="en-US" dirty="0"/>
              <a:t>“</a:t>
            </a:r>
            <a:r>
              <a:rPr lang="en-US" dirty="0" err="1"/>
              <a:t>Washback</a:t>
            </a:r>
            <a:r>
              <a:rPr lang="en-US" dirty="0"/>
              <a:t>” Effects</a:t>
            </a:r>
          </a:p>
        </p:txBody>
      </p:sp>
      <p:sp>
        <p:nvSpPr>
          <p:cNvPr id="156675" name="Rectangle 3"/>
          <p:cNvSpPr>
            <a:spLocks noGrp="1" noChangeArrowheads="1"/>
          </p:cNvSpPr>
          <p:nvPr>
            <p:ph type="body" idx="1"/>
          </p:nvPr>
        </p:nvSpPr>
        <p:spPr>
          <a:xfrm>
            <a:off x="609600" y="1600200"/>
            <a:ext cx="8077200" cy="4495800"/>
          </a:xfrm>
        </p:spPr>
        <p:txBody>
          <a:bodyPr/>
          <a:lstStyle/>
          <a:p>
            <a:r>
              <a:rPr lang="en-US" dirty="0"/>
              <a:t>Testing has a </a:t>
            </a:r>
            <a:r>
              <a:rPr lang="en-US" b="1" dirty="0">
                <a:solidFill>
                  <a:srgbClr val="FF0000"/>
                </a:solidFill>
              </a:rPr>
              <a:t>negative</a:t>
            </a:r>
            <a:r>
              <a:rPr lang="en-US" dirty="0"/>
              <a:t> impact when:</a:t>
            </a:r>
          </a:p>
          <a:p>
            <a:pPr lvl="1"/>
            <a:r>
              <a:rPr lang="en-US" dirty="0"/>
              <a:t>Educational goals are reduced to those that are most easily measured. </a:t>
            </a:r>
          </a:p>
          <a:p>
            <a:pPr lvl="1"/>
            <a:r>
              <a:rPr lang="en-US" dirty="0"/>
              <a:t>Testing procedures do not reflect course goals, for instance…</a:t>
            </a:r>
          </a:p>
          <a:p>
            <a:pPr lvl="2"/>
            <a:r>
              <a:rPr lang="en-US" dirty="0"/>
              <a:t>Giving multiple choice tests in speaking classes.</a:t>
            </a:r>
          </a:p>
          <a:p>
            <a:pPr lvl="2"/>
            <a:r>
              <a:rPr lang="en-US" dirty="0"/>
              <a:t>Using grammar tests as a measure of general proficiency.</a:t>
            </a:r>
          </a:p>
          <a:p>
            <a:pPr lvl="1"/>
            <a:r>
              <a:rPr lang="en-US" dirty="0"/>
              <a:t>The test results aren’t useful.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The National Debate on</a:t>
            </a:r>
            <a:br>
              <a:rPr lang="en-US"/>
            </a:br>
            <a:r>
              <a:rPr lang="en-US"/>
              <a:t>School Testing</a:t>
            </a:r>
          </a:p>
        </p:txBody>
      </p:sp>
      <p:sp>
        <p:nvSpPr>
          <p:cNvPr id="157699" name="Rectangle 3"/>
          <p:cNvSpPr>
            <a:spLocks noGrp="1" noChangeArrowheads="1"/>
          </p:cNvSpPr>
          <p:nvPr>
            <p:ph type="body" idx="1"/>
          </p:nvPr>
        </p:nvSpPr>
        <p:spPr/>
        <p:txBody>
          <a:bodyPr/>
          <a:lstStyle/>
          <a:p>
            <a:pPr>
              <a:lnSpc>
                <a:spcPct val="90000"/>
              </a:lnSpc>
            </a:pPr>
            <a:r>
              <a:rPr lang="en-US" sz="2400"/>
              <a:t>One formula for evaluating school performance</a:t>
            </a:r>
          </a:p>
          <a:p>
            <a:pPr>
              <a:lnSpc>
                <a:spcPct val="90000"/>
              </a:lnSpc>
              <a:buFontTx/>
              <a:buNone/>
            </a:pPr>
            <a:r>
              <a:rPr lang="en-US" sz="2400"/>
              <a:t>	School score = (((((X23*100)*Y23) + ((X24*100)*Y24) + ((X25*100)*Y25) + ((X26*100)*Y26) + ((X27*100)*Y27) +  ((X28*100)*Y28) + ((X29*100)*Y29) + ((X30*100)*Y30) / ((X23 + X24 + X25 + X26 + X27 + X28 +X29 + X30)*100)) + ((((Z23*100)*Y23) + ((Z24*100)*Y24) + ((Z25*100)*Y25) + ((Z26*100)*Y26) + ((Z27*100)*Y27) + ((Z28*100)*Y28) + ((Z29*100)*Y29) + ((Z30*100)*Y30)) /((Z23 + Z24 + Z25 + Z26 + Z27 + Z28 + Z29 + Z30)) / ((Z23 + Z	24 + Z25 + Z26 + Z27 + Z28 + Z29 + Z30)*100))) / 2</a:t>
            </a:r>
          </a:p>
          <a:p>
            <a:pPr algn="r">
              <a:lnSpc>
                <a:spcPct val="90000"/>
              </a:lnSpc>
              <a:buFontTx/>
              <a:buNone/>
            </a:pPr>
            <a:r>
              <a:rPr lang="en-US" sz="1800"/>
              <a:t>The Wall Street Journal, May 21, 2001, page A24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274638"/>
            <a:ext cx="8229600" cy="1630362"/>
          </a:xfrm>
        </p:spPr>
        <p:txBody>
          <a:bodyPr/>
          <a:lstStyle/>
          <a:p>
            <a:r>
              <a:rPr lang="en-US"/>
              <a:t>The National Debate on</a:t>
            </a:r>
            <a:br>
              <a:rPr lang="en-US"/>
            </a:br>
            <a:r>
              <a:rPr lang="en-US"/>
              <a:t>School Testing</a:t>
            </a:r>
          </a:p>
        </p:txBody>
      </p:sp>
      <p:sp>
        <p:nvSpPr>
          <p:cNvPr id="158723" name="Rectangle 3"/>
          <p:cNvSpPr>
            <a:spLocks noGrp="1" noChangeArrowheads="1"/>
          </p:cNvSpPr>
          <p:nvPr>
            <p:ph type="body" idx="1"/>
          </p:nvPr>
        </p:nvSpPr>
        <p:spPr/>
        <p:txBody>
          <a:bodyPr/>
          <a:lstStyle/>
          <a:p>
            <a:endParaRPr lang="en-US"/>
          </a:p>
          <a:p>
            <a:r>
              <a:rPr lang="en-US"/>
              <a:t>What would be the washback effect of this evaluation formula?</a:t>
            </a:r>
          </a:p>
          <a:p>
            <a:pPr lvl="1"/>
            <a:r>
              <a:rPr lang="en-US"/>
              <a:t>Perhaps confusion?</a:t>
            </a:r>
          </a:p>
          <a:p>
            <a:pPr lvl="1"/>
            <a:r>
              <a:rPr lang="en-US"/>
              <a:t>Perhaps frustration?</a:t>
            </a:r>
          </a:p>
          <a:p>
            <a:pPr lvl="1"/>
            <a:r>
              <a:rPr lang="en-US"/>
              <a:t>Perhaps “teaching (items on the) the test” in a desperate attempt to improve results?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503238"/>
            <a:ext cx="8229600" cy="1096962"/>
          </a:xfrm>
        </p:spPr>
        <p:txBody>
          <a:bodyPr/>
          <a:lstStyle/>
          <a:p>
            <a:r>
              <a:rPr lang="en-US"/>
              <a:t>Washback Effects of Tests</a:t>
            </a:r>
          </a:p>
        </p:txBody>
      </p:sp>
      <p:sp>
        <p:nvSpPr>
          <p:cNvPr id="159747" name="Rectangle 3"/>
          <p:cNvSpPr>
            <a:spLocks noGrp="1" noChangeArrowheads="1"/>
          </p:cNvSpPr>
          <p:nvPr>
            <p:ph type="body" idx="1"/>
          </p:nvPr>
        </p:nvSpPr>
        <p:spPr>
          <a:xfrm>
            <a:off x="830263" y="2057400"/>
            <a:ext cx="7627937" cy="3457575"/>
          </a:xfrm>
        </p:spPr>
        <p:txBody>
          <a:bodyPr/>
          <a:lstStyle/>
          <a:p>
            <a:r>
              <a:rPr lang="en-US"/>
              <a:t>Testing has a </a:t>
            </a:r>
            <a:r>
              <a:rPr lang="en-US" b="1">
                <a:solidFill>
                  <a:srgbClr val="009900"/>
                </a:solidFill>
              </a:rPr>
              <a:t>positive</a:t>
            </a:r>
            <a:r>
              <a:rPr lang="en-US"/>
              <a:t> impact when:</a:t>
            </a:r>
          </a:p>
          <a:p>
            <a:pPr lvl="1"/>
            <a:r>
              <a:rPr lang="en-US"/>
              <a:t>Tests reinforce course objectives.</a:t>
            </a:r>
          </a:p>
          <a:p>
            <a:pPr lvl="1"/>
            <a:r>
              <a:rPr lang="en-US"/>
              <a:t>The test results are useful for students, teachers, parents, and/or administrators.</a:t>
            </a:r>
          </a:p>
          <a:p>
            <a:pPr lvl="1"/>
            <a:r>
              <a:rPr lang="en-US"/>
              <a:t>Tests act as change agents for improving teaching and learning.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
            <a:ext cx="8305800" cy="1371600"/>
          </a:xfrm>
        </p:spPr>
        <p:txBody>
          <a:bodyPr/>
          <a:lstStyle/>
          <a:p>
            <a:r>
              <a:rPr lang="en-US" dirty="0"/>
              <a:t>The Phenomenon of</a:t>
            </a:r>
            <a:br>
              <a:rPr lang="en-US" dirty="0"/>
            </a:br>
            <a:r>
              <a:rPr lang="en-US" dirty="0"/>
              <a:t>Shrinking Educational Expectations</a:t>
            </a:r>
          </a:p>
        </p:txBody>
      </p:sp>
      <p:sp>
        <p:nvSpPr>
          <p:cNvPr id="40963" name="Rectangle 3"/>
          <p:cNvSpPr>
            <a:spLocks noGrp="1" noChangeArrowheads="1"/>
          </p:cNvSpPr>
          <p:nvPr>
            <p:ph type="body" idx="1"/>
          </p:nvPr>
        </p:nvSpPr>
        <p:spPr>
          <a:xfrm>
            <a:off x="685800" y="1524000"/>
            <a:ext cx="8001000" cy="4876800"/>
          </a:xfrm>
        </p:spPr>
        <p:txBody>
          <a:bodyPr/>
          <a:lstStyle/>
          <a:p>
            <a:r>
              <a:rPr lang="en-US" dirty="0"/>
              <a:t>Students don’t want to waste their time studying what is not going to “</a:t>
            </a:r>
            <a:r>
              <a:rPr lang="en-US" dirty="0" smtClean="0"/>
              <a:t>needed.”</a:t>
            </a:r>
            <a:endParaRPr lang="en-US" dirty="0" smtClean="0">
              <a:ea typeface="Times New Roman" pitchFamily="-65" charset="0"/>
              <a:cs typeface="Times New Roman" pitchFamily="-65" charset="0"/>
            </a:endParaRPr>
          </a:p>
          <a:p>
            <a:r>
              <a:rPr lang="en-US" dirty="0"/>
              <a:t>For students (and often teachers, parents, and administrators); the </a:t>
            </a:r>
            <a:r>
              <a:rPr lang="en-US" b="1" dirty="0"/>
              <a:t>tests</a:t>
            </a:r>
            <a:r>
              <a:rPr lang="en-US" dirty="0"/>
              <a:t> used and not a course’s stated </a:t>
            </a:r>
            <a:r>
              <a:rPr lang="en-US" b="1" dirty="0"/>
              <a:t>learning objectives</a:t>
            </a:r>
            <a:r>
              <a:rPr lang="en-US" dirty="0"/>
              <a:t> define what is “</a:t>
            </a:r>
            <a:r>
              <a:rPr lang="en-US" dirty="0" smtClean="0"/>
              <a:t>needed.”  </a:t>
            </a:r>
            <a:r>
              <a:rPr lang="en-US" dirty="0"/>
              <a:t>Therefore,</a:t>
            </a:r>
          </a:p>
          <a:p>
            <a:pPr lvl="1"/>
            <a:r>
              <a:rPr lang="en-US" dirty="0"/>
              <a:t>Limited-scope tests reduce the </a:t>
            </a:r>
            <a:r>
              <a:rPr lang="en-US" b="1" dirty="0"/>
              <a:t>breadth</a:t>
            </a:r>
            <a:r>
              <a:rPr lang="en-US" dirty="0"/>
              <a:t> of learning.</a:t>
            </a:r>
          </a:p>
          <a:p>
            <a:pPr lvl="1"/>
            <a:r>
              <a:rPr lang="en-US" dirty="0"/>
              <a:t>Simple tests reduce the </a:t>
            </a:r>
            <a:r>
              <a:rPr lang="en-US" b="1" dirty="0"/>
              <a:t>level</a:t>
            </a:r>
            <a:r>
              <a:rPr lang="en-US" dirty="0"/>
              <a:t> of learning.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r>
              <a:rPr lang="en-US">
                <a:latin typeface="Times New Roman" pitchFamily="-106" charset="0"/>
                <a:ea typeface="Times New Roman" pitchFamily="-106" charset="0"/>
                <a:cs typeface="Times New Roman" pitchFamily="-106" charset="0"/>
              </a:rPr>
              <a:t>NMELRC Leadership</a:t>
            </a:r>
          </a:p>
        </p:txBody>
      </p:sp>
      <p:sp>
        <p:nvSpPr>
          <p:cNvPr id="20483" name="Text Box 67"/>
          <p:cNvSpPr txBox="1">
            <a:spLocks noChangeArrowheads="1"/>
          </p:cNvSpPr>
          <p:nvPr/>
        </p:nvSpPr>
        <p:spPr bwMode="auto">
          <a:xfrm>
            <a:off x="3200400" y="1905000"/>
            <a:ext cx="1905000" cy="1477963"/>
          </a:xfrm>
          <a:prstGeom prst="rect">
            <a:avLst/>
          </a:prstGeom>
          <a:noFill/>
          <a:ln w="9525">
            <a:solidFill>
              <a:schemeClr val="tx1"/>
            </a:solidFill>
            <a:miter lim="800000"/>
            <a:headEnd/>
            <a:tailEnd/>
          </a:ln>
        </p:spPr>
        <p:txBody>
          <a:bodyPr>
            <a:prstTxWarp prst="textNoShape">
              <a:avLst/>
            </a:prstTxWarp>
            <a:spAutoFit/>
          </a:bodyPr>
          <a:lstStyle/>
          <a:p>
            <a:pPr algn="ctr"/>
            <a:r>
              <a:rPr lang="en-US" b="1" dirty="0">
                <a:latin typeface="Times New Roman" pitchFamily="-106" charset="0"/>
                <a:ea typeface="Times New Roman" pitchFamily="-106" charset="0"/>
                <a:cs typeface="Times New Roman" pitchFamily="-106" charset="0"/>
              </a:rPr>
              <a:t>Erika Gilson</a:t>
            </a:r>
          </a:p>
          <a:p>
            <a:pPr algn="ctr"/>
            <a:r>
              <a:rPr lang="en-US" dirty="0">
                <a:latin typeface="Times New Roman" pitchFamily="-106" charset="0"/>
                <a:ea typeface="Times New Roman" pitchFamily="-106" charset="0"/>
                <a:cs typeface="Times New Roman" pitchFamily="-106" charset="0"/>
              </a:rPr>
              <a:t>Princeton</a:t>
            </a:r>
          </a:p>
          <a:p>
            <a:pPr algn="ctr"/>
            <a:r>
              <a:rPr lang="en-US" dirty="0">
                <a:latin typeface="Times New Roman" pitchFamily="-106" charset="0"/>
                <a:ea typeface="Times New Roman" pitchFamily="-106" charset="0"/>
                <a:cs typeface="Times New Roman" pitchFamily="-106" charset="0"/>
              </a:rPr>
              <a:t>Associate Director</a:t>
            </a:r>
          </a:p>
          <a:p>
            <a:pPr algn="ctr"/>
            <a:r>
              <a:rPr lang="en-US" b="1" dirty="0">
                <a:latin typeface="Times New Roman" pitchFamily="-106" charset="0"/>
                <a:ea typeface="Times New Roman" pitchFamily="-106" charset="0"/>
                <a:cs typeface="Times New Roman" pitchFamily="-106" charset="0"/>
              </a:rPr>
              <a:t>Language Assessment</a:t>
            </a:r>
            <a:endParaRPr lang="en-US" dirty="0">
              <a:latin typeface="Times New Roman" pitchFamily="-106" charset="0"/>
              <a:ea typeface="Times New Roman" pitchFamily="-106" charset="0"/>
              <a:cs typeface="Times New Roman" pitchFamily="-106" charset="0"/>
            </a:endParaRPr>
          </a:p>
        </p:txBody>
      </p:sp>
      <p:sp>
        <p:nvSpPr>
          <p:cNvPr id="20484" name="Text Box 68"/>
          <p:cNvSpPr txBox="1">
            <a:spLocks noChangeArrowheads="1"/>
          </p:cNvSpPr>
          <p:nvPr/>
        </p:nvSpPr>
        <p:spPr bwMode="auto">
          <a:xfrm>
            <a:off x="533400" y="1905000"/>
            <a:ext cx="1905000" cy="1754188"/>
          </a:xfrm>
          <a:prstGeom prst="rect">
            <a:avLst/>
          </a:prstGeom>
          <a:noFill/>
          <a:ln w="9525">
            <a:solidFill>
              <a:schemeClr val="tx1"/>
            </a:solidFill>
            <a:miter lim="800000"/>
            <a:headEnd/>
            <a:tailEnd/>
          </a:ln>
        </p:spPr>
        <p:txBody>
          <a:bodyPr>
            <a:prstTxWarp prst="textNoShape">
              <a:avLst/>
            </a:prstTxWarp>
            <a:spAutoFit/>
          </a:bodyPr>
          <a:lstStyle/>
          <a:p>
            <a:pPr algn="ctr"/>
            <a:r>
              <a:rPr lang="en-US" b="1">
                <a:latin typeface="Times New Roman" pitchFamily="-106" charset="0"/>
                <a:ea typeface="Times New Roman" pitchFamily="-106" charset="0"/>
                <a:cs typeface="Times New Roman" pitchFamily="-106" charset="0"/>
              </a:rPr>
              <a:t>Mahmoud Al- Batal</a:t>
            </a:r>
            <a:endParaRPr lang="en-US">
              <a:latin typeface="Times New Roman" pitchFamily="-106" charset="0"/>
              <a:ea typeface="Times New Roman" pitchFamily="-106" charset="0"/>
              <a:cs typeface="Times New Roman" pitchFamily="-106" charset="0"/>
            </a:endParaRPr>
          </a:p>
          <a:p>
            <a:pPr algn="ctr"/>
            <a:r>
              <a:rPr lang="en-US" i="1">
                <a:latin typeface="Times New Roman" pitchFamily="-106" charset="0"/>
                <a:ea typeface="Times New Roman" pitchFamily="-106" charset="0"/>
                <a:cs typeface="Times New Roman" pitchFamily="-106" charset="0"/>
              </a:rPr>
              <a:t> </a:t>
            </a:r>
            <a:r>
              <a:rPr lang="en-US">
                <a:latin typeface="Times New Roman" pitchFamily="-106" charset="0"/>
                <a:ea typeface="Times New Roman" pitchFamily="-106" charset="0"/>
                <a:cs typeface="Times New Roman" pitchFamily="-106" charset="0"/>
              </a:rPr>
              <a:t>UT - Austin</a:t>
            </a:r>
          </a:p>
          <a:p>
            <a:pPr algn="ctr"/>
            <a:r>
              <a:rPr lang="en-US">
                <a:latin typeface="Times New Roman" pitchFamily="-106" charset="0"/>
                <a:ea typeface="Times New Roman" pitchFamily="-106" charset="0"/>
                <a:cs typeface="Times New Roman" pitchFamily="-106" charset="0"/>
              </a:rPr>
              <a:t>Associate Director </a:t>
            </a:r>
            <a:r>
              <a:rPr lang="en-US" b="1">
                <a:latin typeface="Times New Roman" pitchFamily="-106" charset="0"/>
                <a:ea typeface="Times New Roman" pitchFamily="-106" charset="0"/>
                <a:cs typeface="Times New Roman" pitchFamily="-106" charset="0"/>
              </a:rPr>
              <a:t>Professional Development</a:t>
            </a:r>
            <a:endParaRPr lang="en-US">
              <a:latin typeface="Times New Roman" pitchFamily="-106" charset="0"/>
              <a:ea typeface="Times New Roman" pitchFamily="-106" charset="0"/>
              <a:cs typeface="Times New Roman" pitchFamily="-106" charset="0"/>
            </a:endParaRPr>
          </a:p>
        </p:txBody>
      </p:sp>
      <p:sp>
        <p:nvSpPr>
          <p:cNvPr id="20485" name="Text Box 69"/>
          <p:cNvSpPr txBox="1">
            <a:spLocks noChangeArrowheads="1"/>
          </p:cNvSpPr>
          <p:nvPr/>
        </p:nvSpPr>
        <p:spPr bwMode="auto">
          <a:xfrm>
            <a:off x="5638800" y="1905000"/>
            <a:ext cx="2209800" cy="1749425"/>
          </a:xfrm>
          <a:prstGeom prst="rect">
            <a:avLst/>
          </a:prstGeom>
          <a:noFill/>
          <a:ln w="9525">
            <a:solidFill>
              <a:schemeClr val="tx1"/>
            </a:solidFill>
            <a:miter lim="800000"/>
            <a:headEnd/>
            <a:tailEnd/>
          </a:ln>
        </p:spPr>
        <p:txBody>
          <a:bodyPr>
            <a:prstTxWarp prst="textNoShape">
              <a:avLst/>
            </a:prstTxWarp>
            <a:spAutoFit/>
          </a:bodyPr>
          <a:lstStyle/>
          <a:p>
            <a:pPr algn="ctr"/>
            <a:r>
              <a:rPr lang="en-US" b="1">
                <a:latin typeface="Times New Roman" pitchFamily="-106" charset="0"/>
                <a:ea typeface="Times New Roman" pitchFamily="-106" charset="0"/>
                <a:cs typeface="Times New Roman" pitchFamily="-106" charset="0"/>
              </a:rPr>
              <a:t>Shmuel Bolozky</a:t>
            </a:r>
          </a:p>
          <a:p>
            <a:pPr algn="ctr"/>
            <a:r>
              <a:rPr lang="en-US">
                <a:latin typeface="Times New Roman" pitchFamily="-106" charset="0"/>
                <a:ea typeface="Times New Roman" pitchFamily="-106" charset="0"/>
                <a:cs typeface="Times New Roman" pitchFamily="-106" charset="0"/>
              </a:rPr>
              <a:t>Massachusetts - Amherst</a:t>
            </a:r>
          </a:p>
          <a:p>
            <a:pPr algn="ctr"/>
            <a:r>
              <a:rPr lang="en-US">
                <a:latin typeface="Times New Roman" pitchFamily="-106" charset="0"/>
                <a:ea typeface="Times New Roman" pitchFamily="-106" charset="0"/>
                <a:cs typeface="Times New Roman" pitchFamily="-106" charset="0"/>
              </a:rPr>
              <a:t>Associate Director</a:t>
            </a:r>
          </a:p>
          <a:p>
            <a:pPr algn="ctr"/>
            <a:r>
              <a:rPr lang="en-US" b="1">
                <a:latin typeface="Times New Roman" pitchFamily="-106" charset="0"/>
                <a:ea typeface="Times New Roman" pitchFamily="-106" charset="0"/>
                <a:cs typeface="Times New Roman" pitchFamily="-106" charset="0"/>
              </a:rPr>
              <a:t>Pathways to Proficiency</a:t>
            </a:r>
          </a:p>
        </p:txBody>
      </p:sp>
      <p:sp>
        <p:nvSpPr>
          <p:cNvPr id="20486" name="Text Box 70"/>
          <p:cNvSpPr txBox="1">
            <a:spLocks noChangeArrowheads="1"/>
          </p:cNvSpPr>
          <p:nvPr/>
        </p:nvSpPr>
        <p:spPr bwMode="auto">
          <a:xfrm>
            <a:off x="1524000" y="1143000"/>
            <a:ext cx="5638800" cy="650875"/>
          </a:xfrm>
          <a:prstGeom prst="rect">
            <a:avLst/>
          </a:prstGeom>
          <a:noFill/>
          <a:ln w="9525">
            <a:solidFill>
              <a:schemeClr val="tx1"/>
            </a:solidFill>
            <a:miter lim="800000"/>
            <a:headEnd/>
            <a:tailEnd/>
          </a:ln>
        </p:spPr>
        <p:txBody>
          <a:bodyPr>
            <a:prstTxWarp prst="textNoShape">
              <a:avLst/>
            </a:prstTxWarp>
            <a:spAutoFit/>
          </a:bodyPr>
          <a:lstStyle/>
          <a:p>
            <a:pPr algn="ctr"/>
            <a:r>
              <a:rPr lang="en-US" b="1" dirty="0">
                <a:latin typeface="Times New Roman" pitchFamily="-106" charset="0"/>
                <a:ea typeface="Times New Roman" pitchFamily="-106" charset="0"/>
                <a:cs typeface="Times New Roman" pitchFamily="-106" charset="0"/>
              </a:rPr>
              <a:t>Kirk Belnap, </a:t>
            </a:r>
            <a:r>
              <a:rPr lang="en-US" dirty="0">
                <a:latin typeface="Times New Roman" pitchFamily="-106" charset="0"/>
                <a:ea typeface="Times New Roman" pitchFamily="-106" charset="0"/>
                <a:cs typeface="Times New Roman" pitchFamily="-106" charset="0"/>
              </a:rPr>
              <a:t>Director, BYU</a:t>
            </a:r>
          </a:p>
          <a:p>
            <a:pPr algn="ctr"/>
            <a:r>
              <a:rPr lang="en-US" b="1" dirty="0">
                <a:latin typeface="Times New Roman" pitchFamily="-106" charset="0"/>
                <a:ea typeface="Times New Roman" pitchFamily="-106" charset="0"/>
                <a:cs typeface="Times New Roman" pitchFamily="-106" charset="0"/>
              </a:rPr>
              <a:t>Maggie </a:t>
            </a:r>
            <a:r>
              <a:rPr lang="en-US" b="1" dirty="0" err="1">
                <a:latin typeface="Times New Roman" pitchFamily="-106" charset="0"/>
                <a:ea typeface="Times New Roman" pitchFamily="-106" charset="0"/>
                <a:cs typeface="Times New Roman" pitchFamily="-106" charset="0"/>
              </a:rPr>
              <a:t>Nassif</a:t>
            </a:r>
            <a:r>
              <a:rPr lang="en-US" b="1" dirty="0">
                <a:latin typeface="Times New Roman" pitchFamily="-106" charset="0"/>
                <a:ea typeface="Times New Roman" pitchFamily="-106" charset="0"/>
                <a:cs typeface="Times New Roman" pitchFamily="-106" charset="0"/>
              </a:rPr>
              <a:t>, </a:t>
            </a:r>
            <a:r>
              <a:rPr lang="en-US" dirty="0">
                <a:latin typeface="Times New Roman" pitchFamily="-106" charset="0"/>
                <a:ea typeface="Times New Roman" pitchFamily="-106" charset="0"/>
                <a:cs typeface="Times New Roman" pitchFamily="-106" charset="0"/>
              </a:rPr>
              <a:t>Administrative Director, BYU</a:t>
            </a:r>
          </a:p>
        </p:txBody>
      </p:sp>
      <p:sp>
        <p:nvSpPr>
          <p:cNvPr id="20487" name="Text Box 71"/>
          <p:cNvSpPr txBox="1">
            <a:spLocks noChangeArrowheads="1"/>
          </p:cNvSpPr>
          <p:nvPr/>
        </p:nvSpPr>
        <p:spPr bwMode="auto">
          <a:xfrm>
            <a:off x="3048000" y="3581400"/>
            <a:ext cx="2286000" cy="2677656"/>
          </a:xfrm>
          <a:prstGeom prst="rect">
            <a:avLst/>
          </a:prstGeom>
          <a:noFill/>
          <a:ln w="9525">
            <a:noFill/>
            <a:miter lim="800000"/>
            <a:headEnd/>
            <a:tailEnd/>
          </a:ln>
        </p:spPr>
        <p:txBody>
          <a:bodyPr>
            <a:prstTxWarp prst="textNoShape">
              <a:avLst/>
            </a:prstTxWarp>
            <a:spAutoFit/>
          </a:bodyPr>
          <a:lstStyle/>
          <a:p>
            <a:r>
              <a:rPr lang="en-US" sz="1400" i="1" dirty="0">
                <a:latin typeface="Times New Roman" pitchFamily="-106" charset="0"/>
                <a:ea typeface="Times New Roman" pitchFamily="-106" charset="0"/>
                <a:cs typeface="Times New Roman" pitchFamily="-106" charset="0"/>
              </a:rPr>
              <a:t>Roger Allen, </a:t>
            </a:r>
            <a:r>
              <a:rPr lang="en-US" sz="1400" dirty="0">
                <a:latin typeface="Times New Roman" pitchFamily="-106" charset="0"/>
                <a:ea typeface="Times New Roman" pitchFamily="-106" charset="0"/>
                <a:cs typeface="Times New Roman" pitchFamily="-106" charset="0"/>
              </a:rPr>
              <a:t>Penn</a:t>
            </a:r>
            <a:endParaRPr lang="en-US" sz="1400" i="1" dirty="0">
              <a:latin typeface="Times New Roman" pitchFamily="-106" charset="0"/>
              <a:ea typeface="Times New Roman" pitchFamily="-106" charset="0"/>
              <a:cs typeface="Times New Roman" pitchFamily="-106" charset="0"/>
            </a:endParaRPr>
          </a:p>
          <a:p>
            <a:r>
              <a:rPr lang="en-US" sz="1400" i="1" dirty="0" err="1">
                <a:latin typeface="Times New Roman" pitchFamily="-106" charset="0"/>
                <a:ea typeface="Times New Roman" pitchFamily="-106" charset="0"/>
                <a:cs typeface="Times New Roman" pitchFamily="-106" charset="0"/>
              </a:rPr>
              <a:t>Mahdi</a:t>
            </a:r>
            <a:r>
              <a:rPr lang="en-US" sz="1400" i="1" dirty="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Alosh</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USMA</a:t>
            </a:r>
            <a:endParaRPr lang="en-US" sz="1400" i="1" dirty="0">
              <a:latin typeface="Times New Roman" pitchFamily="-106" charset="0"/>
              <a:ea typeface="Times New Roman" pitchFamily="-106" charset="0"/>
              <a:cs typeface="Times New Roman" pitchFamily="-106" charset="0"/>
            </a:endParaRPr>
          </a:p>
          <a:p>
            <a:r>
              <a:rPr lang="en-US" sz="1400" i="1" dirty="0" err="1">
                <a:latin typeface="Times New Roman" pitchFamily="-106" charset="0"/>
                <a:ea typeface="Times New Roman" pitchFamily="-106" charset="0"/>
                <a:cs typeface="Times New Roman" pitchFamily="-106" charset="0"/>
              </a:rPr>
              <a:t>Micheline</a:t>
            </a:r>
            <a:r>
              <a:rPr lang="en-US" sz="1400" i="1" dirty="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Chalhoub</a:t>
            </a:r>
            <a:r>
              <a:rPr lang="en-US" sz="1400" i="1" dirty="0">
                <a:latin typeface="Times New Roman" pitchFamily="-106" charset="0"/>
                <a:ea typeface="Times New Roman" pitchFamily="-106" charset="0"/>
                <a:cs typeface="Times New Roman" pitchFamily="-106" charset="0"/>
              </a:rPr>
              <a:t>-Deville, </a:t>
            </a:r>
          </a:p>
          <a:p>
            <a:r>
              <a:rPr lang="en-US" sz="1400" i="1" dirty="0">
                <a:latin typeface="Times New Roman" pitchFamily="-106" charset="0"/>
                <a:ea typeface="Times New Roman" pitchFamily="-106" charset="0"/>
                <a:cs typeface="Times New Roman" pitchFamily="-106" charset="0"/>
              </a:rPr>
              <a:t>   U</a:t>
            </a:r>
            <a:r>
              <a:rPr lang="en-US" sz="1400" dirty="0">
                <a:latin typeface="Times New Roman" pitchFamily="-106" charset="0"/>
                <a:ea typeface="Times New Roman" pitchFamily="-106" charset="0"/>
                <a:cs typeface="Times New Roman" pitchFamily="-106" charset="0"/>
              </a:rPr>
              <a:t>NC Greensboro</a:t>
            </a:r>
            <a:endParaRPr lang="en-US" sz="1400" i="1" dirty="0">
              <a:latin typeface="Times New Roman" pitchFamily="-106" charset="0"/>
              <a:ea typeface="Times New Roman" pitchFamily="-106" charset="0"/>
              <a:cs typeface="Times New Roman" pitchFamily="-106" charset="0"/>
            </a:endParaRPr>
          </a:p>
          <a:p>
            <a:r>
              <a:rPr lang="en-US" sz="1400" i="1" dirty="0" err="1">
                <a:latin typeface="Times New Roman" pitchFamily="-106" charset="0"/>
                <a:ea typeface="Times New Roman" pitchFamily="-106" charset="0"/>
                <a:cs typeface="Times New Roman" pitchFamily="-106" charset="0"/>
              </a:rPr>
              <a:t>Nihan</a:t>
            </a:r>
            <a:r>
              <a:rPr lang="en-US" sz="1400" i="1" dirty="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Ketrez</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Yale</a:t>
            </a:r>
            <a:endParaRPr lang="en-US" sz="1400" i="1" dirty="0">
              <a:latin typeface="Times New Roman" pitchFamily="-106" charset="0"/>
              <a:ea typeface="Times New Roman" pitchFamily="-106" charset="0"/>
              <a:cs typeface="Times New Roman" pitchFamily="-106" charset="0"/>
            </a:endParaRPr>
          </a:p>
          <a:p>
            <a:r>
              <a:rPr lang="en-US" sz="1400" i="1" dirty="0" err="1">
                <a:latin typeface="Times New Roman" pitchFamily="-106" charset="0"/>
                <a:ea typeface="Times New Roman" pitchFamily="-106" charset="0"/>
                <a:cs typeface="Times New Roman" pitchFamily="-106" charset="0"/>
              </a:rPr>
              <a:t>Salah-DineHammoud</a:t>
            </a:r>
            <a:r>
              <a:rPr lang="en-US" sz="1400" i="1" dirty="0">
                <a:latin typeface="Times New Roman" pitchFamily="-106" charset="0"/>
                <a:ea typeface="Times New Roman" pitchFamily="-106" charset="0"/>
                <a:cs typeface="Times New Roman" pitchFamily="-106" charset="0"/>
              </a:rPr>
              <a:t>, </a:t>
            </a:r>
          </a:p>
          <a:p>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USAFA</a:t>
            </a:r>
          </a:p>
          <a:p>
            <a:r>
              <a:rPr lang="en-US" sz="1400" i="1" dirty="0">
                <a:latin typeface="Times New Roman" pitchFamily="-106" charset="0"/>
                <a:ea typeface="Times New Roman" pitchFamily="-106" charset="0"/>
                <a:cs typeface="Times New Roman" pitchFamily="-106" charset="0"/>
              </a:rPr>
              <a:t>Roberta </a:t>
            </a:r>
            <a:r>
              <a:rPr lang="en-US" sz="1400" i="1" dirty="0" err="1">
                <a:latin typeface="Times New Roman" pitchFamily="-106" charset="0"/>
                <a:ea typeface="Times New Roman" pitchFamily="-106" charset="0"/>
                <a:cs typeface="Times New Roman" pitchFamily="-106" charset="0"/>
              </a:rPr>
              <a:t>Micallef</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Boston</a:t>
            </a:r>
          </a:p>
          <a:p>
            <a:r>
              <a:rPr lang="en-US" sz="1400" i="1" dirty="0" err="1">
                <a:latin typeface="Times New Roman" pitchFamily="-106" charset="0"/>
                <a:ea typeface="Times New Roman" pitchFamily="-106" charset="0"/>
                <a:cs typeface="Times New Roman" pitchFamily="-106" charset="0"/>
              </a:rPr>
              <a:t>Vardit</a:t>
            </a:r>
            <a:r>
              <a:rPr lang="en-US" sz="1400" i="1" dirty="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Ringvald</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Brandeis</a:t>
            </a:r>
            <a:endParaRPr lang="en-US" sz="1400" i="1" dirty="0">
              <a:latin typeface="Times New Roman" pitchFamily="-106" charset="0"/>
              <a:ea typeface="Times New Roman" pitchFamily="-106" charset="0"/>
              <a:cs typeface="Times New Roman" pitchFamily="-106" charset="0"/>
            </a:endParaRPr>
          </a:p>
          <a:p>
            <a:r>
              <a:rPr lang="en-US" sz="1400" i="1" dirty="0">
                <a:latin typeface="Times New Roman" pitchFamily="-106" charset="0"/>
                <a:ea typeface="Times New Roman" pitchFamily="-106" charset="0"/>
                <a:cs typeface="Times New Roman" pitchFamily="-106" charset="0"/>
              </a:rPr>
              <a:t>Martha Schulte-</a:t>
            </a:r>
            <a:r>
              <a:rPr lang="en-US" sz="1400" i="1" dirty="0" err="1">
                <a:latin typeface="Times New Roman" pitchFamily="-106" charset="0"/>
                <a:ea typeface="Times New Roman" pitchFamily="-106" charset="0"/>
                <a:cs typeface="Times New Roman" pitchFamily="-106" charset="0"/>
              </a:rPr>
              <a:t>Nafeh</a:t>
            </a:r>
            <a:r>
              <a:rPr lang="en-US" sz="1400" i="1" dirty="0">
                <a:latin typeface="Times New Roman" pitchFamily="-106" charset="0"/>
                <a:ea typeface="Times New Roman" pitchFamily="-106" charset="0"/>
                <a:cs typeface="Times New Roman" pitchFamily="-106" charset="0"/>
              </a:rPr>
              <a:t>, </a:t>
            </a:r>
          </a:p>
          <a:p>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UT </a:t>
            </a:r>
            <a:r>
              <a:rPr lang="en-US" sz="1400" dirty="0" smtClean="0">
                <a:latin typeface="Times New Roman" pitchFamily="-106" charset="0"/>
                <a:ea typeface="Times New Roman" pitchFamily="-106" charset="0"/>
                <a:cs typeface="Times New Roman" pitchFamily="-106" charset="0"/>
              </a:rPr>
              <a:t>Austin</a:t>
            </a:r>
          </a:p>
          <a:p>
            <a:r>
              <a:rPr lang="en-US" sz="1400" i="1" dirty="0" err="1" smtClean="0">
                <a:latin typeface="Times New Roman" pitchFamily="-106" charset="0"/>
                <a:ea typeface="Times New Roman" pitchFamily="-106" charset="0"/>
                <a:cs typeface="Times New Roman" pitchFamily="-106" charset="0"/>
              </a:rPr>
              <a:t>Kamran</a:t>
            </a:r>
            <a:r>
              <a:rPr lang="en-US" sz="1400" i="1" dirty="0" smtClean="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Talattof</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Arizona</a:t>
            </a:r>
          </a:p>
        </p:txBody>
      </p:sp>
      <p:sp>
        <p:nvSpPr>
          <p:cNvPr id="20488" name="Text Box 72"/>
          <p:cNvSpPr txBox="1">
            <a:spLocks noChangeArrowheads="1"/>
          </p:cNvSpPr>
          <p:nvPr/>
        </p:nvSpPr>
        <p:spPr bwMode="auto">
          <a:xfrm>
            <a:off x="457200" y="3657600"/>
            <a:ext cx="2286000" cy="2031325"/>
          </a:xfrm>
          <a:prstGeom prst="rect">
            <a:avLst/>
          </a:prstGeom>
          <a:noFill/>
          <a:ln w="9525">
            <a:noFill/>
            <a:miter lim="800000"/>
            <a:headEnd/>
            <a:tailEnd/>
          </a:ln>
        </p:spPr>
        <p:txBody>
          <a:bodyPr>
            <a:prstTxWarp prst="textNoShape">
              <a:avLst/>
            </a:prstTxWarp>
            <a:spAutoFit/>
          </a:bodyPr>
          <a:lstStyle/>
          <a:p>
            <a:r>
              <a:rPr lang="en-US" sz="1400" i="1" dirty="0" smtClean="0">
                <a:latin typeface="Times New Roman" pitchFamily="-106" charset="0"/>
                <a:ea typeface="Times New Roman" pitchFamily="-106" charset="0"/>
                <a:cs typeface="Times New Roman" pitchFamily="-106" charset="0"/>
              </a:rPr>
              <a:t>Kristen </a:t>
            </a:r>
            <a:r>
              <a:rPr lang="en-US" sz="1400" i="1" dirty="0" err="1">
                <a:latin typeface="Times New Roman" pitchFamily="-106" charset="0"/>
                <a:ea typeface="Times New Roman" pitchFamily="-106" charset="0"/>
                <a:cs typeface="Times New Roman" pitchFamily="-106" charset="0"/>
              </a:rPr>
              <a:t>Brustad</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UT Austin</a:t>
            </a:r>
          </a:p>
          <a:p>
            <a:r>
              <a:rPr lang="en-US" sz="1400" i="1" dirty="0">
                <a:latin typeface="Times New Roman" pitchFamily="-106" charset="0"/>
                <a:ea typeface="Times New Roman" pitchFamily="-106" charset="0"/>
                <a:cs typeface="Times New Roman" pitchFamily="-106" charset="0"/>
              </a:rPr>
              <a:t>Muhammad </a:t>
            </a:r>
            <a:r>
              <a:rPr lang="en-US" sz="1400" i="1" dirty="0" err="1">
                <a:latin typeface="Times New Roman" pitchFamily="-106" charset="0"/>
                <a:ea typeface="Times New Roman" pitchFamily="-106" charset="0"/>
                <a:cs typeface="Times New Roman" pitchFamily="-106" charset="0"/>
              </a:rPr>
              <a:t>Eissa</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Chicago</a:t>
            </a:r>
            <a:endParaRPr lang="en-US" sz="1400" i="1" dirty="0">
              <a:latin typeface="Times New Roman" pitchFamily="-106" charset="0"/>
              <a:ea typeface="Times New Roman" pitchFamily="-106" charset="0"/>
              <a:cs typeface="Times New Roman" pitchFamily="-106" charset="0"/>
            </a:endParaRPr>
          </a:p>
          <a:p>
            <a:r>
              <a:rPr lang="en-US" sz="1400" i="1" dirty="0">
                <a:latin typeface="Times New Roman" pitchFamily="-106" charset="0"/>
                <a:ea typeface="Times New Roman" pitchFamily="-106" charset="0"/>
                <a:cs typeface="Times New Roman" pitchFamily="-106" charset="0"/>
              </a:rPr>
              <a:t>Suzan </a:t>
            </a:r>
            <a:r>
              <a:rPr lang="en-US" sz="1400" i="1" dirty="0" err="1">
                <a:latin typeface="Times New Roman" pitchFamily="-106" charset="0"/>
                <a:ea typeface="Times New Roman" pitchFamily="-106" charset="0"/>
                <a:cs typeface="Times New Roman" pitchFamily="-106" charset="0"/>
              </a:rPr>
              <a:t>Oezel</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Indiana</a:t>
            </a:r>
            <a:endParaRPr lang="en-US" sz="1400" i="1" dirty="0">
              <a:latin typeface="Times New Roman" pitchFamily="-106" charset="0"/>
              <a:ea typeface="Times New Roman" pitchFamily="-106" charset="0"/>
              <a:cs typeface="Times New Roman" pitchFamily="-106" charset="0"/>
            </a:endParaRPr>
          </a:p>
          <a:p>
            <a:r>
              <a:rPr lang="en-US" sz="1400" i="1" dirty="0" err="1">
                <a:latin typeface="Times New Roman" pitchFamily="-106" charset="0"/>
                <a:ea typeface="Times New Roman" pitchFamily="-106" charset="0"/>
                <a:cs typeface="Times New Roman" pitchFamily="-106" charset="0"/>
              </a:rPr>
              <a:t>Vardit</a:t>
            </a:r>
            <a:r>
              <a:rPr lang="en-US" sz="1400" i="1" dirty="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Ringvald</a:t>
            </a:r>
            <a:r>
              <a:rPr lang="en-US" sz="1400" i="1" dirty="0">
                <a:latin typeface="Times New Roman" pitchFamily="-106" charset="0"/>
                <a:ea typeface="Times New Roman" pitchFamily="-106" charset="0"/>
                <a:cs typeface="Times New Roman" pitchFamily="-106" charset="0"/>
              </a:rPr>
              <a:t>, </a:t>
            </a:r>
            <a:r>
              <a:rPr lang="en-US" sz="1400" dirty="0" smtClean="0">
                <a:latin typeface="Times New Roman" pitchFamily="-106" charset="0"/>
                <a:ea typeface="Times New Roman" pitchFamily="-106" charset="0"/>
                <a:cs typeface="Times New Roman" pitchFamily="-106" charset="0"/>
              </a:rPr>
              <a:t>Brandeis</a:t>
            </a:r>
          </a:p>
          <a:p>
            <a:r>
              <a:rPr lang="en-US" sz="1400" i="1" dirty="0" err="1" smtClean="0">
                <a:latin typeface="Times New Roman" pitchFamily="-106" charset="0"/>
                <a:ea typeface="Times New Roman" pitchFamily="-106" charset="0"/>
                <a:cs typeface="Times New Roman" pitchFamily="-106" charset="0"/>
              </a:rPr>
              <a:t>Renana</a:t>
            </a:r>
            <a:r>
              <a:rPr lang="en-US" sz="1400" i="1" dirty="0" smtClean="0">
                <a:latin typeface="Times New Roman" pitchFamily="-106" charset="0"/>
                <a:ea typeface="Times New Roman" pitchFamily="-106" charset="0"/>
                <a:cs typeface="Times New Roman" pitchFamily="-106" charset="0"/>
              </a:rPr>
              <a:t> </a:t>
            </a:r>
            <a:r>
              <a:rPr lang="en-US" sz="1400" i="1" dirty="0" err="1" smtClean="0">
                <a:latin typeface="Times New Roman" pitchFamily="-106" charset="0"/>
                <a:ea typeface="Times New Roman" pitchFamily="-106" charset="0"/>
                <a:cs typeface="Times New Roman" pitchFamily="-106" charset="0"/>
              </a:rPr>
              <a:t>Schneller</a:t>
            </a:r>
            <a:r>
              <a:rPr lang="en-US" sz="1400" i="1" dirty="0" smtClean="0">
                <a:latin typeface="Times New Roman" pitchFamily="-106" charset="0"/>
                <a:ea typeface="Times New Roman" pitchFamily="-106" charset="0"/>
                <a:cs typeface="Times New Roman" pitchFamily="-106" charset="0"/>
              </a:rPr>
              <a:t>, </a:t>
            </a:r>
            <a:r>
              <a:rPr lang="en-US" sz="1400" dirty="0" smtClean="0">
                <a:latin typeface="Times New Roman" pitchFamily="-106" charset="0"/>
                <a:ea typeface="Times New Roman" pitchFamily="-106" charset="0"/>
                <a:cs typeface="Times New Roman" pitchFamily="-106" charset="0"/>
              </a:rPr>
              <a:t>Minnesota</a:t>
            </a:r>
          </a:p>
          <a:p>
            <a:r>
              <a:rPr lang="en-US" sz="1400" i="1" dirty="0">
                <a:latin typeface="Times New Roman" pitchFamily="-106" charset="0"/>
                <a:ea typeface="Times New Roman" pitchFamily="-106" charset="0"/>
                <a:cs typeface="Times New Roman" pitchFamily="-106" charset="0"/>
              </a:rPr>
              <a:t>Martha Schulte-</a:t>
            </a:r>
            <a:r>
              <a:rPr lang="en-US" sz="1400" i="1" dirty="0" err="1">
                <a:latin typeface="Times New Roman" pitchFamily="-106" charset="0"/>
                <a:ea typeface="Times New Roman" pitchFamily="-106" charset="0"/>
                <a:cs typeface="Times New Roman" pitchFamily="-106" charset="0"/>
              </a:rPr>
              <a:t>Nafeh</a:t>
            </a:r>
            <a:r>
              <a:rPr lang="en-US" sz="1400" i="1" dirty="0">
                <a:latin typeface="Times New Roman" pitchFamily="-106" charset="0"/>
                <a:ea typeface="Times New Roman" pitchFamily="-106" charset="0"/>
                <a:cs typeface="Times New Roman" pitchFamily="-106" charset="0"/>
              </a:rPr>
              <a:t>, </a:t>
            </a:r>
          </a:p>
          <a:p>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UT </a:t>
            </a:r>
            <a:r>
              <a:rPr lang="en-US" sz="1400" dirty="0" smtClean="0">
                <a:latin typeface="Times New Roman" pitchFamily="-106" charset="0"/>
                <a:ea typeface="Times New Roman" pitchFamily="-106" charset="0"/>
                <a:cs typeface="Times New Roman" pitchFamily="-106" charset="0"/>
              </a:rPr>
              <a:t>Austin</a:t>
            </a:r>
          </a:p>
          <a:p>
            <a:r>
              <a:rPr lang="en-US" sz="1400" i="1" dirty="0" err="1" smtClean="0">
                <a:latin typeface="Times New Roman" pitchFamily="-106" charset="0"/>
                <a:ea typeface="Times New Roman" pitchFamily="-106" charset="0"/>
                <a:cs typeface="Times New Roman" pitchFamily="-106" charset="0"/>
              </a:rPr>
              <a:t>Vered</a:t>
            </a:r>
            <a:r>
              <a:rPr lang="en-US" sz="1400" i="1" dirty="0" smtClean="0">
                <a:latin typeface="Times New Roman" pitchFamily="-106" charset="0"/>
                <a:ea typeface="Times New Roman" pitchFamily="-106" charset="0"/>
                <a:cs typeface="Times New Roman" pitchFamily="-106" charset="0"/>
              </a:rPr>
              <a:t> </a:t>
            </a:r>
            <a:r>
              <a:rPr lang="en-US" sz="1400" i="1" dirty="0" err="1" smtClean="0">
                <a:latin typeface="Times New Roman" pitchFamily="-106" charset="0"/>
                <a:ea typeface="Times New Roman" pitchFamily="-106" charset="0"/>
                <a:cs typeface="Times New Roman" pitchFamily="-106" charset="0"/>
              </a:rPr>
              <a:t>Shemtov</a:t>
            </a:r>
            <a:r>
              <a:rPr lang="en-US" sz="1400" dirty="0" smtClean="0">
                <a:latin typeface="Times New Roman" pitchFamily="-106" charset="0"/>
                <a:ea typeface="Times New Roman" pitchFamily="-106" charset="0"/>
                <a:cs typeface="Times New Roman" pitchFamily="-106" charset="0"/>
              </a:rPr>
              <a:t>, Stanford</a:t>
            </a:r>
          </a:p>
          <a:p>
            <a:r>
              <a:rPr lang="en-US" sz="1400" i="1" dirty="0">
                <a:latin typeface="Times New Roman" pitchFamily="-106" charset="0"/>
                <a:ea typeface="Times New Roman" pitchFamily="-106" charset="0"/>
                <a:cs typeface="Times New Roman" pitchFamily="-106" charset="0"/>
              </a:rPr>
              <a:t>Dwight Stephens, </a:t>
            </a:r>
            <a:r>
              <a:rPr lang="en-US" sz="1400" dirty="0">
                <a:latin typeface="Times New Roman" pitchFamily="-106" charset="0"/>
                <a:ea typeface="Times New Roman" pitchFamily="-106" charset="0"/>
                <a:cs typeface="Times New Roman" pitchFamily="-106" charset="0"/>
              </a:rPr>
              <a:t>Duke</a:t>
            </a:r>
            <a:endParaRPr lang="en-US" sz="1400" i="1" dirty="0">
              <a:latin typeface="Times New Roman" pitchFamily="-106" charset="0"/>
              <a:ea typeface="Times New Roman" pitchFamily="-106" charset="0"/>
              <a:cs typeface="Times New Roman" pitchFamily="-106" charset="0"/>
            </a:endParaRPr>
          </a:p>
        </p:txBody>
      </p:sp>
      <p:sp>
        <p:nvSpPr>
          <p:cNvPr id="20489" name="Text Box 73"/>
          <p:cNvSpPr txBox="1">
            <a:spLocks noChangeArrowheads="1"/>
          </p:cNvSpPr>
          <p:nvPr/>
        </p:nvSpPr>
        <p:spPr bwMode="auto">
          <a:xfrm>
            <a:off x="5638800" y="3810000"/>
            <a:ext cx="2286000" cy="2246769"/>
          </a:xfrm>
          <a:prstGeom prst="rect">
            <a:avLst/>
          </a:prstGeom>
          <a:noFill/>
          <a:ln w="9525">
            <a:noFill/>
            <a:miter lim="800000"/>
            <a:headEnd/>
            <a:tailEnd/>
          </a:ln>
        </p:spPr>
        <p:txBody>
          <a:bodyPr>
            <a:prstTxWarp prst="textNoShape">
              <a:avLst/>
            </a:prstTxWarp>
            <a:spAutoFit/>
          </a:bodyPr>
          <a:lstStyle/>
          <a:p>
            <a:r>
              <a:rPr lang="en-US" sz="1400" i="1" dirty="0" smtClean="0">
                <a:latin typeface="Times New Roman" pitchFamily="-106" charset="0"/>
                <a:ea typeface="Times New Roman" pitchFamily="-106" charset="0"/>
                <a:cs typeface="Times New Roman" pitchFamily="-106" charset="0"/>
              </a:rPr>
              <a:t>Ruth Adler Ben-</a:t>
            </a:r>
            <a:r>
              <a:rPr lang="en-US" sz="1400" i="1" dirty="0" err="1" smtClean="0">
                <a:latin typeface="Times New Roman" pitchFamily="-106" charset="0"/>
                <a:ea typeface="Times New Roman" pitchFamily="-106" charset="0"/>
                <a:cs typeface="Times New Roman" pitchFamily="-106" charset="0"/>
              </a:rPr>
              <a:t>Yehuda</a:t>
            </a:r>
            <a:r>
              <a:rPr lang="en-US" sz="1400" i="1" dirty="0" smtClean="0">
                <a:latin typeface="Times New Roman" pitchFamily="-106" charset="0"/>
                <a:ea typeface="Times New Roman" pitchFamily="-106" charset="0"/>
                <a:cs typeface="Times New Roman" pitchFamily="-106" charset="0"/>
              </a:rPr>
              <a:t>, </a:t>
            </a:r>
          </a:p>
          <a:p>
            <a:r>
              <a:rPr lang="en-US" sz="1400" i="1" dirty="0" smtClean="0">
                <a:latin typeface="Times New Roman" pitchFamily="-106" charset="0"/>
                <a:ea typeface="Times New Roman" pitchFamily="-106" charset="0"/>
                <a:cs typeface="Times New Roman" pitchFamily="-106" charset="0"/>
              </a:rPr>
              <a:t>   </a:t>
            </a:r>
            <a:r>
              <a:rPr lang="en-US" sz="1400" dirty="0" smtClean="0">
                <a:latin typeface="Times New Roman" pitchFamily="-106" charset="0"/>
                <a:ea typeface="Times New Roman" pitchFamily="-106" charset="0"/>
                <a:cs typeface="Times New Roman" pitchFamily="-106" charset="0"/>
              </a:rPr>
              <a:t>Brown</a:t>
            </a:r>
          </a:p>
          <a:p>
            <a:r>
              <a:rPr lang="en-US" sz="1400" i="1" dirty="0" smtClean="0">
                <a:latin typeface="Times New Roman" pitchFamily="-106" charset="0"/>
                <a:ea typeface="Times New Roman" pitchFamily="-106" charset="0"/>
                <a:cs typeface="Times New Roman" pitchFamily="-106" charset="0"/>
              </a:rPr>
              <a:t>Benjamin </a:t>
            </a:r>
            <a:r>
              <a:rPr lang="en-US" sz="1400" i="1" dirty="0" err="1">
                <a:latin typeface="Times New Roman" pitchFamily="-106" charset="0"/>
                <a:ea typeface="Times New Roman" pitchFamily="-106" charset="0"/>
                <a:cs typeface="Times New Roman" pitchFamily="-106" charset="0"/>
              </a:rPr>
              <a:t>Hary</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Emory</a:t>
            </a:r>
            <a:endParaRPr lang="en-US" sz="1400" i="1" dirty="0">
              <a:latin typeface="Times New Roman" pitchFamily="-106" charset="0"/>
              <a:ea typeface="Times New Roman" pitchFamily="-106" charset="0"/>
              <a:cs typeface="Times New Roman" pitchFamily="-106" charset="0"/>
            </a:endParaRPr>
          </a:p>
          <a:p>
            <a:r>
              <a:rPr lang="en-US" sz="1400" i="1" dirty="0">
                <a:latin typeface="Times New Roman" pitchFamily="-106" charset="0"/>
                <a:ea typeface="Times New Roman" pitchFamily="-106" charset="0"/>
                <a:cs typeface="Times New Roman" pitchFamily="-106" charset="0"/>
              </a:rPr>
              <a:t>Ahmad </a:t>
            </a:r>
            <a:r>
              <a:rPr lang="en-US" sz="1400" i="1" dirty="0" err="1">
                <a:latin typeface="Times New Roman" pitchFamily="-106" charset="0"/>
                <a:ea typeface="Times New Roman" pitchFamily="-106" charset="0"/>
                <a:cs typeface="Times New Roman" pitchFamily="-106" charset="0"/>
              </a:rPr>
              <a:t>Karimi-Hakkak</a:t>
            </a:r>
            <a:r>
              <a:rPr lang="en-US" sz="1400" i="1" dirty="0">
                <a:latin typeface="Times New Roman" pitchFamily="-106" charset="0"/>
                <a:ea typeface="Times New Roman" pitchFamily="-106" charset="0"/>
                <a:cs typeface="Times New Roman" pitchFamily="-106" charset="0"/>
              </a:rPr>
              <a:t>, </a:t>
            </a:r>
          </a:p>
          <a:p>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Maryland</a:t>
            </a:r>
            <a:r>
              <a:rPr lang="en-US" sz="1400" i="1" dirty="0">
                <a:latin typeface="Times New Roman" pitchFamily="-106" charset="0"/>
                <a:ea typeface="Times New Roman" pitchFamily="-106" charset="0"/>
                <a:cs typeface="Times New Roman" pitchFamily="-106" charset="0"/>
              </a:rPr>
              <a:t> </a:t>
            </a:r>
          </a:p>
          <a:p>
            <a:r>
              <a:rPr lang="en-US" sz="1400" i="1" dirty="0">
                <a:latin typeface="Times New Roman" pitchFamily="-106" charset="0"/>
                <a:ea typeface="Times New Roman" pitchFamily="-106" charset="0"/>
                <a:cs typeface="Times New Roman" pitchFamily="-106" charset="0"/>
              </a:rPr>
              <a:t>Sylvia W. </a:t>
            </a:r>
            <a:r>
              <a:rPr lang="en-US" sz="1400" i="1" dirty="0" err="1">
                <a:latin typeface="Times New Roman" pitchFamily="-106" charset="0"/>
                <a:ea typeface="Times New Roman" pitchFamily="-106" charset="0"/>
                <a:cs typeface="Times New Roman" pitchFamily="-106" charset="0"/>
              </a:rPr>
              <a:t>Onder</a:t>
            </a:r>
            <a:r>
              <a:rPr lang="en-US" sz="1400" i="1" dirty="0">
                <a:latin typeface="Times New Roman" pitchFamily="-106" charset="0"/>
                <a:ea typeface="Times New Roman" pitchFamily="-106" charset="0"/>
                <a:cs typeface="Times New Roman" pitchFamily="-106" charset="0"/>
              </a:rPr>
              <a:t>, </a:t>
            </a:r>
          </a:p>
          <a:p>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Georgetown</a:t>
            </a:r>
            <a:endParaRPr lang="en-US" sz="1400" i="1" dirty="0">
              <a:latin typeface="Times New Roman" pitchFamily="-106" charset="0"/>
              <a:ea typeface="Times New Roman" pitchFamily="-106" charset="0"/>
              <a:cs typeface="Times New Roman" pitchFamily="-106" charset="0"/>
            </a:endParaRPr>
          </a:p>
          <a:p>
            <a:r>
              <a:rPr lang="en-US" sz="1400" i="1" dirty="0" err="1">
                <a:latin typeface="Times New Roman" pitchFamily="-106" charset="0"/>
                <a:ea typeface="Times New Roman" pitchFamily="-106" charset="0"/>
                <a:cs typeface="Times New Roman" pitchFamily="-106" charset="0"/>
              </a:rPr>
              <a:t>Vardit</a:t>
            </a:r>
            <a:r>
              <a:rPr lang="en-US" sz="1400" i="1" dirty="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Ringvald</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Brandeis</a:t>
            </a:r>
            <a:endParaRPr lang="en-US" sz="1400" i="1" dirty="0">
              <a:latin typeface="Times New Roman" pitchFamily="-106" charset="0"/>
              <a:ea typeface="Times New Roman" pitchFamily="-106" charset="0"/>
              <a:cs typeface="Times New Roman" pitchFamily="-106" charset="0"/>
            </a:endParaRPr>
          </a:p>
          <a:p>
            <a:r>
              <a:rPr lang="en-US" sz="1400" i="1" dirty="0">
                <a:latin typeface="Times New Roman" pitchFamily="-106" charset="0"/>
                <a:ea typeface="Times New Roman" pitchFamily="-106" charset="0"/>
                <a:cs typeface="Times New Roman" pitchFamily="-106" charset="0"/>
              </a:rPr>
              <a:t>Muhammad </a:t>
            </a:r>
            <a:r>
              <a:rPr lang="en-US" sz="1400" i="1" dirty="0" err="1">
                <a:latin typeface="Times New Roman" pitchFamily="-106" charset="0"/>
                <a:ea typeface="Times New Roman" pitchFamily="-106" charset="0"/>
                <a:cs typeface="Times New Roman" pitchFamily="-106" charset="0"/>
              </a:rPr>
              <a:t>Eissa</a:t>
            </a:r>
            <a:r>
              <a:rPr lang="en-US" sz="1400" dirty="0">
                <a:latin typeface="Times New Roman" pitchFamily="-106" charset="0"/>
                <a:ea typeface="Times New Roman" pitchFamily="-106" charset="0"/>
                <a:cs typeface="Times New Roman" pitchFamily="-106" charset="0"/>
              </a:rPr>
              <a:t>, Chicago</a:t>
            </a:r>
          </a:p>
          <a:p>
            <a:r>
              <a:rPr lang="en-US" sz="1400" i="1" dirty="0" err="1">
                <a:latin typeface="Times New Roman" pitchFamily="-106" charset="0"/>
                <a:ea typeface="Times New Roman" pitchFamily="-106" charset="0"/>
                <a:cs typeface="Times New Roman" pitchFamily="-106" charset="0"/>
              </a:rPr>
              <a:t>Kamran</a:t>
            </a:r>
            <a:r>
              <a:rPr lang="en-US" sz="1400" i="1" dirty="0">
                <a:latin typeface="Times New Roman" pitchFamily="-106" charset="0"/>
                <a:ea typeface="Times New Roman" pitchFamily="-106" charset="0"/>
                <a:cs typeface="Times New Roman" pitchFamily="-106" charset="0"/>
              </a:rPr>
              <a:t> </a:t>
            </a:r>
            <a:r>
              <a:rPr lang="en-US" sz="1400" i="1" dirty="0" err="1">
                <a:latin typeface="Times New Roman" pitchFamily="-106" charset="0"/>
                <a:ea typeface="Times New Roman" pitchFamily="-106" charset="0"/>
                <a:cs typeface="Times New Roman" pitchFamily="-106" charset="0"/>
              </a:rPr>
              <a:t>Talattof</a:t>
            </a:r>
            <a:r>
              <a:rPr lang="en-US" sz="1400" i="1" dirty="0">
                <a:latin typeface="Times New Roman" pitchFamily="-106" charset="0"/>
                <a:ea typeface="Times New Roman" pitchFamily="-106" charset="0"/>
                <a:cs typeface="Times New Roman" pitchFamily="-106" charset="0"/>
              </a:rPr>
              <a:t>, </a:t>
            </a:r>
            <a:r>
              <a:rPr lang="en-US" sz="1400" dirty="0">
                <a:latin typeface="Times New Roman" pitchFamily="-106" charset="0"/>
                <a:ea typeface="Times New Roman" pitchFamily="-106" charset="0"/>
                <a:cs typeface="Times New Roman" pitchFamily="-106" charset="0"/>
              </a:rPr>
              <a:t>Arizona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447800"/>
          </a:xfrm>
        </p:spPr>
        <p:txBody>
          <a:bodyPr/>
          <a:lstStyle/>
          <a:p>
            <a:r>
              <a:rPr lang="en-US" dirty="0"/>
              <a:t>Tests Can Reduce the</a:t>
            </a:r>
            <a:br>
              <a:rPr lang="en-US" dirty="0"/>
            </a:br>
            <a:r>
              <a:rPr lang="en-US" b="1" dirty="0"/>
              <a:t>Breadth</a:t>
            </a:r>
            <a:r>
              <a:rPr lang="en-US" dirty="0"/>
              <a:t> of Learning Outcomes</a:t>
            </a:r>
            <a:endParaRPr lang="en-US" sz="3600" dirty="0"/>
          </a:p>
        </p:txBody>
      </p:sp>
      <p:sp>
        <p:nvSpPr>
          <p:cNvPr id="11267" name="Oval 3"/>
          <p:cNvSpPr>
            <a:spLocks noChangeArrowheads="1"/>
          </p:cNvSpPr>
          <p:nvPr/>
        </p:nvSpPr>
        <p:spPr bwMode="auto">
          <a:xfrm>
            <a:off x="457200" y="3505200"/>
            <a:ext cx="2362200" cy="22860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68" name="Oval 4"/>
          <p:cNvSpPr>
            <a:spLocks noChangeArrowheads="1"/>
          </p:cNvSpPr>
          <p:nvPr/>
        </p:nvSpPr>
        <p:spPr bwMode="auto">
          <a:xfrm>
            <a:off x="3276600" y="3886200"/>
            <a:ext cx="1447800" cy="15240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69" name="Oval 5"/>
          <p:cNvSpPr>
            <a:spLocks noChangeArrowheads="1"/>
          </p:cNvSpPr>
          <p:nvPr/>
        </p:nvSpPr>
        <p:spPr bwMode="auto">
          <a:xfrm>
            <a:off x="5562600" y="4191000"/>
            <a:ext cx="1143000" cy="1066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0" name="Oval 6"/>
          <p:cNvSpPr>
            <a:spLocks noChangeArrowheads="1"/>
          </p:cNvSpPr>
          <p:nvPr/>
        </p:nvSpPr>
        <p:spPr bwMode="auto">
          <a:xfrm>
            <a:off x="7467600" y="4343400"/>
            <a:ext cx="762000" cy="685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1" name="Text Box 7"/>
          <p:cNvSpPr txBox="1">
            <a:spLocks noChangeArrowheads="1"/>
          </p:cNvSpPr>
          <p:nvPr/>
        </p:nvSpPr>
        <p:spPr bwMode="auto">
          <a:xfrm>
            <a:off x="990600" y="3981271"/>
            <a:ext cx="1905000" cy="120032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Instructional Goals and Learning Outcomes</a:t>
            </a:r>
          </a:p>
        </p:txBody>
      </p:sp>
      <p:sp>
        <p:nvSpPr>
          <p:cNvPr id="11272" name="Text Box 8"/>
          <p:cNvSpPr txBox="1">
            <a:spLocks noChangeArrowheads="1"/>
          </p:cNvSpPr>
          <p:nvPr/>
        </p:nvSpPr>
        <p:spPr bwMode="auto">
          <a:xfrm>
            <a:off x="3429000" y="4419600"/>
            <a:ext cx="1371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Textbook</a:t>
            </a:r>
          </a:p>
        </p:txBody>
      </p:sp>
      <p:sp>
        <p:nvSpPr>
          <p:cNvPr id="11273" name="Text Box 9"/>
          <p:cNvSpPr txBox="1">
            <a:spLocks noChangeArrowheads="1"/>
          </p:cNvSpPr>
          <p:nvPr/>
        </p:nvSpPr>
        <p:spPr bwMode="auto">
          <a:xfrm>
            <a:off x="5562600" y="4495800"/>
            <a:ext cx="11430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Teaching</a:t>
            </a:r>
          </a:p>
        </p:txBody>
      </p:sp>
      <p:sp>
        <p:nvSpPr>
          <p:cNvPr id="11274" name="Text Box 10"/>
          <p:cNvSpPr txBox="1">
            <a:spLocks noChangeArrowheads="1"/>
          </p:cNvSpPr>
          <p:nvPr/>
        </p:nvSpPr>
        <p:spPr bwMode="auto">
          <a:xfrm>
            <a:off x="7543800" y="4495800"/>
            <a:ext cx="838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Test</a:t>
            </a:r>
          </a:p>
        </p:txBody>
      </p:sp>
      <p:sp>
        <p:nvSpPr>
          <p:cNvPr id="11275" name="Text Box 11"/>
          <p:cNvSpPr txBox="1">
            <a:spLocks noChangeArrowheads="1"/>
          </p:cNvSpPr>
          <p:nvPr/>
        </p:nvSpPr>
        <p:spPr bwMode="auto">
          <a:xfrm>
            <a:off x="685800" y="2057400"/>
            <a:ext cx="2286000" cy="1477328"/>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pPr>
            <a:r>
              <a:rPr lang="en-US" sz="1800" dirty="0"/>
              <a:t>       High academic goals are set and learner outcomes are defined.</a:t>
            </a:r>
          </a:p>
        </p:txBody>
      </p:sp>
      <p:sp>
        <p:nvSpPr>
          <p:cNvPr id="11276" name="Rectangle 12"/>
          <p:cNvSpPr>
            <a:spLocks noChangeArrowheads="1"/>
          </p:cNvSpPr>
          <p:nvPr/>
        </p:nvSpPr>
        <p:spPr bwMode="auto">
          <a:xfrm>
            <a:off x="2778125" y="2068513"/>
            <a:ext cx="2403475" cy="1465262"/>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pPr>
            <a:r>
              <a:rPr lang="en-US" sz="1800" dirty="0"/>
              <a:t>        Developers include examples of the most important goals in a textbook.</a:t>
            </a:r>
          </a:p>
        </p:txBody>
      </p:sp>
      <p:sp>
        <p:nvSpPr>
          <p:cNvPr id="11277" name="Text Box 13"/>
          <p:cNvSpPr txBox="1">
            <a:spLocks noChangeArrowheads="1"/>
          </p:cNvSpPr>
          <p:nvPr/>
        </p:nvSpPr>
        <p:spPr bwMode="auto">
          <a:xfrm>
            <a:off x="5257800" y="2057400"/>
            <a:ext cx="1905000" cy="1465263"/>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800"/>
              <a:t>       Teachers present as much of the textbook as time allows.</a:t>
            </a:r>
          </a:p>
        </p:txBody>
      </p:sp>
      <p:sp>
        <p:nvSpPr>
          <p:cNvPr id="11278" name="Rectangle 14"/>
          <p:cNvSpPr>
            <a:spLocks noChangeArrowheads="1"/>
          </p:cNvSpPr>
          <p:nvPr/>
        </p:nvSpPr>
        <p:spPr bwMode="auto">
          <a:xfrm>
            <a:off x="6934200" y="2057400"/>
            <a:ext cx="1981200" cy="173990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800"/>
              <a:t>        Students are only tested on a sample of items drawn from the textbook.</a:t>
            </a:r>
          </a:p>
        </p:txBody>
      </p:sp>
      <p:sp>
        <p:nvSpPr>
          <p:cNvPr id="11279" name="Line 15"/>
          <p:cNvSpPr>
            <a:spLocks noChangeShapeType="1"/>
          </p:cNvSpPr>
          <p:nvPr/>
        </p:nvSpPr>
        <p:spPr bwMode="auto">
          <a:xfrm>
            <a:off x="2819400" y="4724400"/>
            <a:ext cx="4572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0" name="Line 16"/>
          <p:cNvSpPr>
            <a:spLocks noChangeShapeType="1"/>
          </p:cNvSpPr>
          <p:nvPr/>
        </p:nvSpPr>
        <p:spPr bwMode="auto">
          <a:xfrm>
            <a:off x="4724400" y="4724400"/>
            <a:ext cx="8382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1" name="Line 17"/>
          <p:cNvSpPr>
            <a:spLocks noChangeShapeType="1"/>
          </p:cNvSpPr>
          <p:nvPr/>
        </p:nvSpPr>
        <p:spPr bwMode="auto">
          <a:xfrm>
            <a:off x="6705600" y="4724400"/>
            <a:ext cx="762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2" name="Text Box 18"/>
          <p:cNvSpPr txBox="1">
            <a:spLocks noChangeArrowheads="1"/>
          </p:cNvSpPr>
          <p:nvPr/>
        </p:nvSpPr>
        <p:spPr bwMode="auto">
          <a:xfrm>
            <a:off x="3044825" y="2071688"/>
            <a:ext cx="342900" cy="366712"/>
          </a:xfrm>
          <a:prstGeom prst="rect">
            <a:avLst/>
          </a:prstGeom>
          <a:noFill/>
          <a:ln w="9525">
            <a:noFill/>
            <a:miter lim="800000"/>
            <a:headEnd/>
            <a:tailEnd/>
          </a:ln>
          <a:effectLst/>
        </p:spPr>
        <p:txBody>
          <a:bodyPr wrap="none">
            <a:prstTxWarp prst="textNoShape">
              <a:avLst/>
            </a:prstTxWarp>
            <a:spAutoFit/>
          </a:bodyPr>
          <a:lstStyle/>
          <a:p>
            <a:r>
              <a:rPr lang="en-US" sz="1800"/>
              <a:t>2</a:t>
            </a:r>
            <a:r>
              <a:rPr lang="en-US" sz="1400"/>
              <a:t>.</a:t>
            </a:r>
          </a:p>
        </p:txBody>
      </p:sp>
      <p:sp>
        <p:nvSpPr>
          <p:cNvPr id="11283" name="Text Box 19"/>
          <p:cNvSpPr txBox="1">
            <a:spLocks noChangeArrowheads="1"/>
          </p:cNvSpPr>
          <p:nvPr/>
        </p:nvSpPr>
        <p:spPr bwMode="auto">
          <a:xfrm>
            <a:off x="9144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dirty="0"/>
              <a:t>1</a:t>
            </a:r>
            <a:r>
              <a:rPr lang="en-US" sz="1400" dirty="0"/>
              <a:t>.</a:t>
            </a:r>
          </a:p>
        </p:txBody>
      </p:sp>
      <p:sp>
        <p:nvSpPr>
          <p:cNvPr id="11284" name="Text Box 20"/>
          <p:cNvSpPr txBox="1">
            <a:spLocks noChangeArrowheads="1"/>
          </p:cNvSpPr>
          <p:nvPr/>
        </p:nvSpPr>
        <p:spPr bwMode="auto">
          <a:xfrm>
            <a:off x="54864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a:t>3</a:t>
            </a:r>
            <a:r>
              <a:rPr lang="en-US" sz="1400"/>
              <a:t>.</a:t>
            </a:r>
          </a:p>
        </p:txBody>
      </p:sp>
      <p:sp>
        <p:nvSpPr>
          <p:cNvPr id="11285" name="Text Box 21"/>
          <p:cNvSpPr txBox="1">
            <a:spLocks noChangeArrowheads="1"/>
          </p:cNvSpPr>
          <p:nvPr/>
        </p:nvSpPr>
        <p:spPr bwMode="auto">
          <a:xfrm>
            <a:off x="72009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a:t>4</a:t>
            </a:r>
            <a:r>
              <a:rPr lang="en-US" sz="140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447800"/>
          </a:xfrm>
        </p:spPr>
        <p:txBody>
          <a:bodyPr/>
          <a:lstStyle/>
          <a:p>
            <a:r>
              <a:rPr lang="en-US" dirty="0"/>
              <a:t>Tests Can Reduce the</a:t>
            </a:r>
            <a:br>
              <a:rPr lang="en-US" dirty="0"/>
            </a:br>
            <a:r>
              <a:rPr lang="en-US" b="1" dirty="0"/>
              <a:t>Breadth</a:t>
            </a:r>
            <a:r>
              <a:rPr lang="en-US" dirty="0"/>
              <a:t> of Learning Outcomes</a:t>
            </a:r>
            <a:endParaRPr lang="en-US" sz="3600" dirty="0"/>
          </a:p>
        </p:txBody>
      </p:sp>
      <p:sp>
        <p:nvSpPr>
          <p:cNvPr id="11267" name="Oval 3"/>
          <p:cNvSpPr>
            <a:spLocks noChangeArrowheads="1"/>
          </p:cNvSpPr>
          <p:nvPr/>
        </p:nvSpPr>
        <p:spPr bwMode="auto">
          <a:xfrm>
            <a:off x="457200" y="3505200"/>
            <a:ext cx="2362200" cy="22860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68" name="Oval 4"/>
          <p:cNvSpPr>
            <a:spLocks noChangeArrowheads="1"/>
          </p:cNvSpPr>
          <p:nvPr/>
        </p:nvSpPr>
        <p:spPr bwMode="auto">
          <a:xfrm>
            <a:off x="3276600" y="3886200"/>
            <a:ext cx="1447800" cy="15240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69" name="Oval 5"/>
          <p:cNvSpPr>
            <a:spLocks noChangeArrowheads="1"/>
          </p:cNvSpPr>
          <p:nvPr/>
        </p:nvSpPr>
        <p:spPr bwMode="auto">
          <a:xfrm>
            <a:off x="5562600" y="4191000"/>
            <a:ext cx="1143000" cy="1066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0" name="Oval 6"/>
          <p:cNvSpPr>
            <a:spLocks noChangeArrowheads="1"/>
          </p:cNvSpPr>
          <p:nvPr/>
        </p:nvSpPr>
        <p:spPr bwMode="auto">
          <a:xfrm>
            <a:off x="7467600" y="4343400"/>
            <a:ext cx="762000" cy="685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1" name="Text Box 7"/>
          <p:cNvSpPr txBox="1">
            <a:spLocks noChangeArrowheads="1"/>
          </p:cNvSpPr>
          <p:nvPr/>
        </p:nvSpPr>
        <p:spPr bwMode="auto">
          <a:xfrm>
            <a:off x="990600" y="3981271"/>
            <a:ext cx="1905000" cy="120032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Instructional Goals and Learning Outcomes</a:t>
            </a:r>
          </a:p>
        </p:txBody>
      </p:sp>
      <p:sp>
        <p:nvSpPr>
          <p:cNvPr id="11272" name="Text Box 8"/>
          <p:cNvSpPr txBox="1">
            <a:spLocks noChangeArrowheads="1"/>
          </p:cNvSpPr>
          <p:nvPr/>
        </p:nvSpPr>
        <p:spPr bwMode="auto">
          <a:xfrm>
            <a:off x="3429000" y="4419600"/>
            <a:ext cx="1371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Textbook</a:t>
            </a:r>
          </a:p>
        </p:txBody>
      </p:sp>
      <p:sp>
        <p:nvSpPr>
          <p:cNvPr id="11273" name="Text Box 9"/>
          <p:cNvSpPr txBox="1">
            <a:spLocks noChangeArrowheads="1"/>
          </p:cNvSpPr>
          <p:nvPr/>
        </p:nvSpPr>
        <p:spPr bwMode="auto">
          <a:xfrm>
            <a:off x="5562600" y="4495800"/>
            <a:ext cx="11430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Teaching</a:t>
            </a:r>
          </a:p>
        </p:txBody>
      </p:sp>
      <p:sp>
        <p:nvSpPr>
          <p:cNvPr id="11274" name="Text Box 10"/>
          <p:cNvSpPr txBox="1">
            <a:spLocks noChangeArrowheads="1"/>
          </p:cNvSpPr>
          <p:nvPr/>
        </p:nvSpPr>
        <p:spPr bwMode="auto">
          <a:xfrm>
            <a:off x="7543800" y="4495800"/>
            <a:ext cx="838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Test</a:t>
            </a:r>
          </a:p>
        </p:txBody>
      </p:sp>
      <p:sp>
        <p:nvSpPr>
          <p:cNvPr id="11275" name="Text Box 11"/>
          <p:cNvSpPr txBox="1">
            <a:spLocks noChangeArrowheads="1"/>
          </p:cNvSpPr>
          <p:nvPr/>
        </p:nvSpPr>
        <p:spPr bwMode="auto">
          <a:xfrm>
            <a:off x="685800" y="2057400"/>
            <a:ext cx="2286000" cy="1477328"/>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pPr>
            <a:r>
              <a:rPr lang="en-US" sz="1800" dirty="0"/>
              <a:t>       High academic goals are set and learner outcomes are defined.</a:t>
            </a:r>
          </a:p>
        </p:txBody>
      </p:sp>
      <p:sp>
        <p:nvSpPr>
          <p:cNvPr id="11276" name="Rectangle 12"/>
          <p:cNvSpPr>
            <a:spLocks noChangeArrowheads="1"/>
          </p:cNvSpPr>
          <p:nvPr/>
        </p:nvSpPr>
        <p:spPr bwMode="auto">
          <a:xfrm>
            <a:off x="2778125" y="2068513"/>
            <a:ext cx="2403475" cy="1465262"/>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pPr>
            <a:r>
              <a:rPr lang="en-US" sz="1800" dirty="0"/>
              <a:t>        Developers include examples of the most important goals in a textbook.</a:t>
            </a:r>
          </a:p>
        </p:txBody>
      </p:sp>
      <p:sp>
        <p:nvSpPr>
          <p:cNvPr id="11277" name="Text Box 13"/>
          <p:cNvSpPr txBox="1">
            <a:spLocks noChangeArrowheads="1"/>
          </p:cNvSpPr>
          <p:nvPr/>
        </p:nvSpPr>
        <p:spPr bwMode="auto">
          <a:xfrm>
            <a:off x="5257800" y="2057400"/>
            <a:ext cx="1905000" cy="1465263"/>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800"/>
              <a:t>       Teachers present as much of the textbook as time allows.</a:t>
            </a:r>
          </a:p>
        </p:txBody>
      </p:sp>
      <p:sp>
        <p:nvSpPr>
          <p:cNvPr id="11278" name="Rectangle 14"/>
          <p:cNvSpPr>
            <a:spLocks noChangeArrowheads="1"/>
          </p:cNvSpPr>
          <p:nvPr/>
        </p:nvSpPr>
        <p:spPr bwMode="auto">
          <a:xfrm>
            <a:off x="6934200" y="2057400"/>
            <a:ext cx="1981200" cy="173990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800"/>
              <a:t>        Students are only tested on a sample of items drawn from the textbook.</a:t>
            </a:r>
          </a:p>
        </p:txBody>
      </p:sp>
      <p:sp>
        <p:nvSpPr>
          <p:cNvPr id="11279" name="Line 15"/>
          <p:cNvSpPr>
            <a:spLocks noChangeShapeType="1"/>
          </p:cNvSpPr>
          <p:nvPr/>
        </p:nvSpPr>
        <p:spPr bwMode="auto">
          <a:xfrm>
            <a:off x="2819400" y="4724400"/>
            <a:ext cx="4572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0" name="Line 16"/>
          <p:cNvSpPr>
            <a:spLocks noChangeShapeType="1"/>
          </p:cNvSpPr>
          <p:nvPr/>
        </p:nvSpPr>
        <p:spPr bwMode="auto">
          <a:xfrm>
            <a:off x="4724400" y="4724400"/>
            <a:ext cx="8382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1" name="Line 17"/>
          <p:cNvSpPr>
            <a:spLocks noChangeShapeType="1"/>
          </p:cNvSpPr>
          <p:nvPr/>
        </p:nvSpPr>
        <p:spPr bwMode="auto">
          <a:xfrm>
            <a:off x="6705600" y="4724400"/>
            <a:ext cx="762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2" name="Text Box 18"/>
          <p:cNvSpPr txBox="1">
            <a:spLocks noChangeArrowheads="1"/>
          </p:cNvSpPr>
          <p:nvPr/>
        </p:nvSpPr>
        <p:spPr bwMode="auto">
          <a:xfrm>
            <a:off x="3044825" y="2071688"/>
            <a:ext cx="342900" cy="366712"/>
          </a:xfrm>
          <a:prstGeom prst="rect">
            <a:avLst/>
          </a:prstGeom>
          <a:noFill/>
          <a:ln w="9525">
            <a:noFill/>
            <a:miter lim="800000"/>
            <a:headEnd/>
            <a:tailEnd/>
          </a:ln>
          <a:effectLst/>
        </p:spPr>
        <p:txBody>
          <a:bodyPr wrap="none">
            <a:prstTxWarp prst="textNoShape">
              <a:avLst/>
            </a:prstTxWarp>
            <a:spAutoFit/>
          </a:bodyPr>
          <a:lstStyle/>
          <a:p>
            <a:r>
              <a:rPr lang="en-US" sz="1800"/>
              <a:t>2</a:t>
            </a:r>
            <a:r>
              <a:rPr lang="en-US" sz="1400"/>
              <a:t>.</a:t>
            </a:r>
          </a:p>
        </p:txBody>
      </p:sp>
      <p:sp>
        <p:nvSpPr>
          <p:cNvPr id="11283" name="Text Box 19"/>
          <p:cNvSpPr txBox="1">
            <a:spLocks noChangeArrowheads="1"/>
          </p:cNvSpPr>
          <p:nvPr/>
        </p:nvSpPr>
        <p:spPr bwMode="auto">
          <a:xfrm>
            <a:off x="9144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dirty="0"/>
              <a:t>1</a:t>
            </a:r>
            <a:r>
              <a:rPr lang="en-US" sz="1400" dirty="0"/>
              <a:t>.</a:t>
            </a:r>
          </a:p>
        </p:txBody>
      </p:sp>
      <p:sp>
        <p:nvSpPr>
          <p:cNvPr id="11284" name="Text Box 20"/>
          <p:cNvSpPr txBox="1">
            <a:spLocks noChangeArrowheads="1"/>
          </p:cNvSpPr>
          <p:nvPr/>
        </p:nvSpPr>
        <p:spPr bwMode="auto">
          <a:xfrm>
            <a:off x="54864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a:t>3</a:t>
            </a:r>
            <a:r>
              <a:rPr lang="en-US" sz="1400"/>
              <a:t>.</a:t>
            </a:r>
          </a:p>
        </p:txBody>
      </p:sp>
      <p:sp>
        <p:nvSpPr>
          <p:cNvPr id="11285" name="Text Box 21"/>
          <p:cNvSpPr txBox="1">
            <a:spLocks noChangeArrowheads="1"/>
          </p:cNvSpPr>
          <p:nvPr/>
        </p:nvSpPr>
        <p:spPr bwMode="auto">
          <a:xfrm>
            <a:off x="72009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a:t>4</a:t>
            </a:r>
            <a:r>
              <a:rPr lang="en-US" sz="1400"/>
              <a:t>.</a:t>
            </a:r>
          </a:p>
        </p:txBody>
      </p:sp>
      <p:sp>
        <p:nvSpPr>
          <p:cNvPr id="22" name="Text Box 22"/>
          <p:cNvSpPr txBox="1">
            <a:spLocks noChangeArrowheads="1"/>
          </p:cNvSpPr>
          <p:nvPr/>
        </p:nvSpPr>
        <p:spPr bwMode="auto">
          <a:xfrm>
            <a:off x="6781800" y="5029200"/>
            <a:ext cx="2362200" cy="1477328"/>
          </a:xfrm>
          <a:prstGeom prst="rect">
            <a:avLst/>
          </a:prstGeom>
          <a:noFill/>
          <a:ln w="9525">
            <a:noFill/>
            <a:miter lim="800000"/>
            <a:headEnd/>
            <a:tailEnd/>
          </a:ln>
          <a:effectLst/>
        </p:spPr>
        <p:txBody>
          <a:bodyPr wrap="square">
            <a:prstTxWarp prst="textNoShape">
              <a:avLst/>
            </a:prstTxWarp>
            <a:spAutoFit/>
          </a:bodyPr>
          <a:lstStyle/>
          <a:p>
            <a:r>
              <a:rPr lang="en-US" b="1" dirty="0">
                <a:solidFill>
                  <a:srgbClr val="FF3300"/>
                </a:solidFill>
              </a:rPr>
              <a:t>Note # 1:  </a:t>
            </a:r>
          </a:p>
          <a:p>
            <a:r>
              <a:rPr lang="en-US" b="1" dirty="0">
                <a:solidFill>
                  <a:srgbClr val="FF3300"/>
                </a:solidFill>
              </a:rPr>
              <a:t>The tests used can limit the breadth of the students’ learning.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1447800"/>
          </a:xfrm>
        </p:spPr>
        <p:txBody>
          <a:bodyPr/>
          <a:lstStyle/>
          <a:p>
            <a:r>
              <a:rPr lang="en-US"/>
              <a:t>Tests Can  Reduce the</a:t>
            </a:r>
            <a:br>
              <a:rPr lang="en-US"/>
            </a:br>
            <a:r>
              <a:rPr lang="en-US" b="1"/>
              <a:t>Level</a:t>
            </a:r>
            <a:r>
              <a:rPr lang="en-US"/>
              <a:t> of Learning Outcomes</a:t>
            </a:r>
          </a:p>
        </p:txBody>
      </p:sp>
      <p:sp>
        <p:nvSpPr>
          <p:cNvPr id="44036" name="Rectangle 4"/>
          <p:cNvSpPr>
            <a:spLocks noGrp="1" noChangeArrowheads="1"/>
          </p:cNvSpPr>
          <p:nvPr>
            <p:ph type="body" idx="1"/>
          </p:nvPr>
        </p:nvSpPr>
        <p:spPr>
          <a:xfrm>
            <a:off x="457200" y="1874837"/>
            <a:ext cx="8229600" cy="4525963"/>
          </a:xfrm>
        </p:spPr>
        <p:txBody>
          <a:bodyPr/>
          <a:lstStyle/>
          <a:p>
            <a:r>
              <a:rPr lang="en-US" dirty="0"/>
              <a:t>Instructional outcomes can be divided into three types of learning.</a:t>
            </a:r>
          </a:p>
          <a:p>
            <a:r>
              <a:rPr lang="en-US" dirty="0"/>
              <a:t>In general, there are three kinds of tests.</a:t>
            </a:r>
          </a:p>
          <a:p>
            <a:r>
              <a:rPr lang="en-US" dirty="0"/>
              <a:t>When desired learning outcomes are not aligned with the kind of test used, learning suffers.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533400"/>
            <a:ext cx="8229600" cy="1981200"/>
          </a:xfrm>
        </p:spPr>
        <p:txBody>
          <a:bodyPr/>
          <a:lstStyle/>
          <a:p>
            <a:r>
              <a:rPr lang="en-US" dirty="0"/>
              <a:t>The </a:t>
            </a:r>
            <a:r>
              <a:rPr lang="en-US" dirty="0">
                <a:solidFill>
                  <a:srgbClr val="0033CC"/>
                </a:solidFill>
              </a:rPr>
              <a:t>type of learning </a:t>
            </a:r>
            <a:r>
              <a:rPr lang="en-US" dirty="0"/>
              <a:t>expected</a:t>
            </a:r>
            <a:r>
              <a:rPr lang="en-US" b="1" dirty="0"/>
              <a:t> :</a:t>
            </a:r>
            <a:r>
              <a:rPr lang="en-US" sz="4000" b="1" dirty="0"/>
              <a:t/>
            </a:r>
            <a:br>
              <a:rPr lang="en-US" sz="4000" b="1" dirty="0"/>
            </a:br>
            <a:r>
              <a:rPr lang="en-US" sz="4000" dirty="0"/>
              <a:t>3 </a:t>
            </a:r>
            <a:r>
              <a:rPr lang="en-US" sz="4000" u="sng" dirty="0"/>
              <a:t>Types</a:t>
            </a:r>
            <a:r>
              <a:rPr lang="en-US" sz="4000" dirty="0"/>
              <a:t> of Learning Outcomes</a:t>
            </a:r>
          </a:p>
        </p:txBody>
      </p:sp>
      <p:sp>
        <p:nvSpPr>
          <p:cNvPr id="57347" name="Rectangle 3"/>
          <p:cNvSpPr>
            <a:spLocks noGrp="1" noChangeArrowheads="1"/>
          </p:cNvSpPr>
          <p:nvPr>
            <p:ph type="body" idx="4294967295"/>
          </p:nvPr>
        </p:nvSpPr>
        <p:spPr>
          <a:xfrm>
            <a:off x="901700" y="2881313"/>
            <a:ext cx="7340600" cy="3187700"/>
          </a:xfrm>
          <a:noFill/>
        </p:spPr>
        <p:txBody>
          <a:bodyPr/>
          <a:lstStyle/>
          <a:p>
            <a:pPr marL="609600" indent="-609600">
              <a:buFontTx/>
              <a:buAutoNum type="alphaUcPeriod"/>
            </a:pPr>
            <a:r>
              <a:rPr lang="en-US" sz="4000" dirty="0">
                <a:solidFill>
                  <a:srgbClr val="FF0000"/>
                </a:solidFill>
              </a:rPr>
              <a:t>Limited Transfer</a:t>
            </a:r>
          </a:p>
          <a:p>
            <a:pPr marL="609600" indent="-609600">
              <a:buFontTx/>
              <a:buAutoNum type="alphaUcPeriod"/>
            </a:pPr>
            <a:r>
              <a:rPr lang="en-US" sz="4000" dirty="0">
                <a:solidFill>
                  <a:srgbClr val="FF0000"/>
                </a:solidFill>
              </a:rPr>
              <a:t>Near Transfer</a:t>
            </a:r>
          </a:p>
          <a:p>
            <a:pPr marL="609600" indent="-609600">
              <a:buFontTx/>
              <a:buAutoNum type="alphaUcPeriod"/>
            </a:pPr>
            <a:r>
              <a:rPr lang="en-US" sz="4000" dirty="0">
                <a:solidFill>
                  <a:srgbClr val="FF0000"/>
                </a:solidFill>
              </a:rPr>
              <a:t>Far Transfer</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33400" y="457200"/>
            <a:ext cx="8153400" cy="1143000"/>
          </a:xfrm>
        </p:spPr>
        <p:txBody>
          <a:bodyPr/>
          <a:lstStyle/>
          <a:p>
            <a:r>
              <a:rPr lang="en-US" sz="4000" b="1"/>
              <a:t>The 1st Type of Learning Outcome</a:t>
            </a:r>
          </a:p>
        </p:txBody>
      </p:sp>
      <p:sp>
        <p:nvSpPr>
          <p:cNvPr id="59395" name="Rectangle 3"/>
          <p:cNvSpPr>
            <a:spLocks noGrp="1" noChangeArrowheads="1"/>
          </p:cNvSpPr>
          <p:nvPr>
            <p:ph type="body" idx="4294967295"/>
          </p:nvPr>
        </p:nvSpPr>
        <p:spPr>
          <a:xfrm>
            <a:off x="685800" y="1600200"/>
            <a:ext cx="7772400" cy="4648200"/>
          </a:xfrm>
        </p:spPr>
        <p:txBody>
          <a:bodyPr/>
          <a:lstStyle/>
          <a:p>
            <a:r>
              <a:rPr lang="en-US" sz="4000" dirty="0">
                <a:solidFill>
                  <a:srgbClr val="CC0000"/>
                </a:solidFill>
              </a:rPr>
              <a:t>With </a:t>
            </a:r>
            <a:r>
              <a:rPr lang="en-US" sz="4000" u="sng" dirty="0">
                <a:solidFill>
                  <a:srgbClr val="CC0000"/>
                </a:solidFill>
              </a:rPr>
              <a:t>limited transfer</a:t>
            </a:r>
            <a:r>
              <a:rPr lang="en-US" sz="4000" dirty="0">
                <a:solidFill>
                  <a:srgbClr val="CC0000"/>
                </a:solidFill>
              </a:rPr>
              <a:t> learning, students…</a:t>
            </a:r>
          </a:p>
          <a:p>
            <a:pPr lvl="1">
              <a:spcBef>
                <a:spcPct val="40000"/>
              </a:spcBef>
            </a:pPr>
            <a:r>
              <a:rPr lang="en-US" sz="3200" dirty="0"/>
              <a:t>Memorize and practice specific responses.</a:t>
            </a:r>
          </a:p>
          <a:p>
            <a:pPr lvl="1">
              <a:spcBef>
                <a:spcPct val="40000"/>
              </a:spcBef>
            </a:pPr>
            <a:r>
              <a:rPr lang="en-US" sz="3200" dirty="0"/>
              <a:t>Focus is on the content of a specific course, textbook, or curriculum. </a:t>
            </a:r>
          </a:p>
          <a:p>
            <a:pPr lvl="1">
              <a:spcBef>
                <a:spcPct val="40000"/>
              </a:spcBef>
            </a:pPr>
            <a:r>
              <a:rPr lang="en-US" sz="3200" dirty="0"/>
              <a:t>Learn only what is taught.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533400" y="228600"/>
            <a:ext cx="8153400" cy="838200"/>
          </a:xfrm>
        </p:spPr>
        <p:txBody>
          <a:bodyPr/>
          <a:lstStyle/>
          <a:p>
            <a:r>
              <a:rPr lang="en-US" sz="4000" b="1" dirty="0"/>
              <a:t>The 2nd Type of Learning Outcome</a:t>
            </a:r>
          </a:p>
        </p:txBody>
      </p:sp>
      <p:sp>
        <p:nvSpPr>
          <p:cNvPr id="61443" name="Rectangle 3"/>
          <p:cNvSpPr>
            <a:spLocks noGrp="1" noChangeArrowheads="1"/>
          </p:cNvSpPr>
          <p:nvPr>
            <p:ph type="body" idx="4294967295"/>
          </p:nvPr>
        </p:nvSpPr>
        <p:spPr>
          <a:xfrm>
            <a:off x="685800" y="1066800"/>
            <a:ext cx="7772400" cy="5181600"/>
          </a:xfrm>
        </p:spPr>
        <p:txBody>
          <a:bodyPr/>
          <a:lstStyle/>
          <a:p>
            <a:pPr>
              <a:spcBef>
                <a:spcPct val="50000"/>
              </a:spcBef>
            </a:pPr>
            <a:r>
              <a:rPr lang="en-US" sz="4000" dirty="0">
                <a:solidFill>
                  <a:srgbClr val="CC0000"/>
                </a:solidFill>
              </a:rPr>
              <a:t>With </a:t>
            </a:r>
            <a:r>
              <a:rPr lang="en-US" sz="4000" u="sng" dirty="0">
                <a:solidFill>
                  <a:srgbClr val="CC0000"/>
                </a:solidFill>
              </a:rPr>
              <a:t>near transfer</a:t>
            </a:r>
            <a:r>
              <a:rPr lang="en-US" sz="4000" dirty="0">
                <a:solidFill>
                  <a:srgbClr val="CC0000"/>
                </a:solidFill>
              </a:rPr>
              <a:t> learning, students…</a:t>
            </a:r>
          </a:p>
          <a:p>
            <a:pPr lvl="1">
              <a:spcBef>
                <a:spcPct val="50000"/>
              </a:spcBef>
            </a:pPr>
            <a:r>
              <a:rPr lang="en-US" sz="3200" dirty="0"/>
              <a:t>Go beyond rote responses to rehearsed and semi-rehearsed responses.</a:t>
            </a:r>
          </a:p>
          <a:p>
            <a:pPr lvl="1">
              <a:spcBef>
                <a:spcPct val="50000"/>
              </a:spcBef>
            </a:pPr>
            <a:r>
              <a:rPr lang="en-US" sz="3200" dirty="0"/>
              <a:t>Focus on a predetermined set of tasks or settings.</a:t>
            </a:r>
          </a:p>
          <a:p>
            <a:pPr lvl="1">
              <a:spcBef>
                <a:spcPct val="50000"/>
              </a:spcBef>
            </a:pPr>
            <a:r>
              <a:rPr lang="en-US" sz="3200" dirty="0"/>
              <a:t>Apply what they learn within a range of familiar, predictable settings.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533400" y="76200"/>
            <a:ext cx="8153400" cy="1143000"/>
          </a:xfrm>
        </p:spPr>
        <p:txBody>
          <a:bodyPr/>
          <a:lstStyle/>
          <a:p>
            <a:r>
              <a:rPr lang="en-US" sz="4000" b="1" dirty="0"/>
              <a:t>The 3rd Type of Learning Outcome</a:t>
            </a:r>
          </a:p>
        </p:txBody>
      </p:sp>
      <p:sp>
        <p:nvSpPr>
          <p:cNvPr id="63491" name="Rectangle 3"/>
          <p:cNvSpPr>
            <a:spLocks noGrp="1" noChangeArrowheads="1"/>
          </p:cNvSpPr>
          <p:nvPr>
            <p:ph type="body" idx="4294967295"/>
          </p:nvPr>
        </p:nvSpPr>
        <p:spPr>
          <a:xfrm>
            <a:off x="685800" y="1219200"/>
            <a:ext cx="7046913" cy="5410200"/>
          </a:xfrm>
        </p:spPr>
        <p:txBody>
          <a:bodyPr/>
          <a:lstStyle/>
          <a:p>
            <a:pPr>
              <a:spcBef>
                <a:spcPct val="50000"/>
              </a:spcBef>
            </a:pPr>
            <a:r>
              <a:rPr lang="en-US" sz="3600" dirty="0">
                <a:solidFill>
                  <a:srgbClr val="CC0000"/>
                </a:solidFill>
              </a:rPr>
              <a:t>With learning for </a:t>
            </a:r>
            <a:r>
              <a:rPr lang="en-US" sz="3600" u="sng" dirty="0">
                <a:solidFill>
                  <a:srgbClr val="CC0000"/>
                </a:solidFill>
              </a:rPr>
              <a:t>far transfer</a:t>
            </a:r>
            <a:r>
              <a:rPr lang="en-US" sz="3600" dirty="0">
                <a:solidFill>
                  <a:srgbClr val="CC0000"/>
                </a:solidFill>
              </a:rPr>
              <a:t>, students…</a:t>
            </a:r>
            <a:endParaRPr lang="en-US" sz="3600" dirty="0">
              <a:solidFill>
                <a:srgbClr val="0066FF"/>
              </a:solidFill>
            </a:endParaRPr>
          </a:p>
          <a:p>
            <a:pPr lvl="1">
              <a:spcBef>
                <a:spcPct val="50000"/>
              </a:spcBef>
            </a:pPr>
            <a:r>
              <a:rPr lang="en-US" dirty="0"/>
              <a:t>Develop the ability to transfer what is learned from one context to another. </a:t>
            </a:r>
          </a:p>
          <a:p>
            <a:pPr lvl="1">
              <a:spcBef>
                <a:spcPct val="50000"/>
              </a:spcBef>
            </a:pPr>
            <a:r>
              <a:rPr lang="en-US" dirty="0"/>
              <a:t>Acquire the knowledge and skills needed to respond spontaneously to new, unknown, or unpredictable situations.</a:t>
            </a:r>
          </a:p>
          <a:p>
            <a:pPr lvl="1">
              <a:spcBef>
                <a:spcPct val="50000"/>
              </a:spcBef>
            </a:pPr>
            <a:r>
              <a:rPr lang="en-US" dirty="0"/>
              <a:t>Learn how to continue learning and to become independent learners.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685800" y="609600"/>
            <a:ext cx="7772400" cy="1524000"/>
          </a:xfrm>
        </p:spPr>
        <p:txBody>
          <a:bodyPr/>
          <a:lstStyle/>
          <a:p>
            <a:r>
              <a:rPr lang="en-US" b="1">
                <a:solidFill>
                  <a:srgbClr val="000000"/>
                </a:solidFill>
              </a:rPr>
              <a:t>The </a:t>
            </a:r>
            <a:r>
              <a:rPr lang="en-US" b="1">
                <a:solidFill>
                  <a:srgbClr val="0033CC"/>
                </a:solidFill>
              </a:rPr>
              <a:t>testing method</a:t>
            </a:r>
            <a:r>
              <a:rPr lang="en-US" b="1"/>
              <a:t> used:</a:t>
            </a:r>
            <a:r>
              <a:rPr lang="en-US"/>
              <a:t/>
            </a:r>
            <a:br>
              <a:rPr lang="en-US"/>
            </a:br>
            <a:r>
              <a:rPr lang="en-US" sz="4000"/>
              <a:t>3 </a:t>
            </a:r>
            <a:r>
              <a:rPr lang="en-US" sz="4000" u="sng"/>
              <a:t>Types</a:t>
            </a:r>
            <a:r>
              <a:rPr lang="en-US" sz="4000"/>
              <a:t> of Tests</a:t>
            </a:r>
          </a:p>
        </p:txBody>
      </p:sp>
      <p:sp>
        <p:nvSpPr>
          <p:cNvPr id="65539" name="Rectangle 3"/>
          <p:cNvSpPr>
            <a:spLocks noGrp="1" noChangeArrowheads="1"/>
          </p:cNvSpPr>
          <p:nvPr>
            <p:ph type="body" idx="4294967295"/>
          </p:nvPr>
        </p:nvSpPr>
        <p:spPr>
          <a:xfrm>
            <a:off x="1066800" y="1828800"/>
            <a:ext cx="7772400" cy="4114800"/>
          </a:xfrm>
        </p:spPr>
        <p:txBody>
          <a:bodyPr/>
          <a:lstStyle/>
          <a:p>
            <a:pPr marL="609600" indent="-609600"/>
            <a:endParaRPr lang="en-US" sz="3600">
              <a:solidFill>
                <a:srgbClr val="000066"/>
              </a:solidFill>
            </a:endParaRPr>
          </a:p>
          <a:p>
            <a:pPr marL="609600" indent="-609600">
              <a:buFontTx/>
              <a:buAutoNum type="alphaUcPeriod"/>
            </a:pPr>
            <a:r>
              <a:rPr lang="en-US" sz="4000">
                <a:solidFill>
                  <a:srgbClr val="000066"/>
                </a:solidFill>
              </a:rPr>
              <a:t>Achievement</a:t>
            </a:r>
          </a:p>
          <a:p>
            <a:pPr marL="609600" indent="-609600">
              <a:buFontTx/>
              <a:buAutoNum type="alphaUcPeriod"/>
            </a:pPr>
            <a:r>
              <a:rPr lang="en-US" sz="4000">
                <a:solidFill>
                  <a:srgbClr val="000066"/>
                </a:solidFill>
              </a:rPr>
              <a:t>Performance</a:t>
            </a:r>
          </a:p>
          <a:p>
            <a:pPr marL="609600" indent="-609600">
              <a:buFontTx/>
              <a:buAutoNum type="alphaUcPeriod"/>
            </a:pPr>
            <a:r>
              <a:rPr lang="en-US" sz="4000">
                <a:solidFill>
                  <a:srgbClr val="000066"/>
                </a:solidFill>
              </a:rPr>
              <a:t>Proficiency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57200" y="457200"/>
            <a:ext cx="8229600" cy="1143000"/>
          </a:xfrm>
        </p:spPr>
        <p:txBody>
          <a:bodyPr/>
          <a:lstStyle/>
          <a:p>
            <a:r>
              <a:rPr lang="en-US" sz="4000" b="1"/>
              <a:t>The 1st Type of Test</a:t>
            </a:r>
          </a:p>
        </p:txBody>
      </p:sp>
      <p:sp>
        <p:nvSpPr>
          <p:cNvPr id="67587" name="Rectangle 3"/>
          <p:cNvSpPr>
            <a:spLocks noGrp="1" noChangeArrowheads="1"/>
          </p:cNvSpPr>
          <p:nvPr>
            <p:ph type="body" idx="4294967295"/>
          </p:nvPr>
        </p:nvSpPr>
        <p:spPr>
          <a:xfrm>
            <a:off x="901700" y="2259013"/>
            <a:ext cx="7340600" cy="3810000"/>
          </a:xfrm>
        </p:spPr>
        <p:txBody>
          <a:bodyPr/>
          <a:lstStyle/>
          <a:p>
            <a:pPr>
              <a:lnSpc>
                <a:spcPct val="90000"/>
              </a:lnSpc>
            </a:pPr>
            <a:r>
              <a:rPr lang="en-US" sz="4000">
                <a:solidFill>
                  <a:srgbClr val="0066FF"/>
                </a:solidFill>
              </a:rPr>
              <a:t>Achievement tests measure:</a:t>
            </a:r>
          </a:p>
          <a:p>
            <a:pPr lvl="1">
              <a:lnSpc>
                <a:spcPct val="90000"/>
              </a:lnSpc>
              <a:spcBef>
                <a:spcPct val="40000"/>
              </a:spcBef>
            </a:pPr>
            <a:r>
              <a:rPr lang="en-US" sz="3200"/>
              <a:t>Practiced, memorized responses.</a:t>
            </a:r>
          </a:p>
          <a:p>
            <a:pPr lvl="1">
              <a:lnSpc>
                <a:spcPct val="90000"/>
              </a:lnSpc>
              <a:spcBef>
                <a:spcPct val="40000"/>
              </a:spcBef>
            </a:pPr>
            <a:r>
              <a:rPr lang="en-US" sz="3200"/>
              <a:t>What was taught.</a:t>
            </a:r>
          </a:p>
          <a:p>
            <a:pPr lvl="1">
              <a:lnSpc>
                <a:spcPct val="90000"/>
              </a:lnSpc>
              <a:spcBef>
                <a:spcPct val="40000"/>
              </a:spcBef>
            </a:pPr>
            <a:r>
              <a:rPr lang="en-US" sz="3200"/>
              <a:t>The content of a specific textbook or curriculum.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57200" y="152400"/>
            <a:ext cx="8229600" cy="1630362"/>
          </a:xfrm>
        </p:spPr>
        <p:txBody>
          <a:bodyPr/>
          <a:lstStyle/>
          <a:p>
            <a:r>
              <a:rPr lang="en-US" sz="4000" b="1" dirty="0"/>
              <a:t>The 2nd Type of Test</a:t>
            </a:r>
          </a:p>
        </p:txBody>
      </p:sp>
      <p:sp>
        <p:nvSpPr>
          <p:cNvPr id="69635" name="Rectangle 3"/>
          <p:cNvSpPr>
            <a:spLocks noGrp="1" noChangeArrowheads="1"/>
          </p:cNvSpPr>
          <p:nvPr>
            <p:ph type="body" idx="4294967295"/>
          </p:nvPr>
        </p:nvSpPr>
        <p:spPr>
          <a:xfrm>
            <a:off x="901700" y="1600200"/>
            <a:ext cx="7340600" cy="4724400"/>
          </a:xfrm>
        </p:spPr>
        <p:txBody>
          <a:bodyPr/>
          <a:lstStyle/>
          <a:p>
            <a:pPr>
              <a:spcBef>
                <a:spcPct val="50000"/>
              </a:spcBef>
            </a:pPr>
            <a:r>
              <a:rPr lang="en-US" sz="4000" dirty="0">
                <a:solidFill>
                  <a:srgbClr val="0066FF"/>
                </a:solidFill>
              </a:rPr>
              <a:t>Performance tests measure: </a:t>
            </a:r>
          </a:p>
          <a:p>
            <a:pPr lvl="1">
              <a:spcBef>
                <a:spcPct val="50000"/>
              </a:spcBef>
            </a:pPr>
            <a:r>
              <a:rPr lang="en-US" sz="3200" dirty="0"/>
              <a:t>Rehearsed and semi-rehearsed responses.</a:t>
            </a:r>
          </a:p>
          <a:p>
            <a:pPr lvl="1">
              <a:spcBef>
                <a:spcPct val="50000"/>
              </a:spcBef>
            </a:pPr>
            <a:r>
              <a:rPr lang="en-US" sz="3200" dirty="0"/>
              <a:t>Ability to respond in constrained, familiar, and predictable settings.</a:t>
            </a:r>
          </a:p>
          <a:p>
            <a:pPr lvl="1">
              <a:spcBef>
                <a:spcPct val="50000"/>
              </a:spcBef>
            </a:pPr>
            <a:r>
              <a:rPr lang="en-US" sz="3200" dirty="0"/>
              <a:t>Whether learning transfers to similar situations.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85801"/>
            <a:ext cx="9144000" cy="1371600"/>
          </a:xfrm>
        </p:spPr>
        <p:txBody>
          <a:bodyPr/>
          <a:lstStyle/>
          <a:p>
            <a:r>
              <a:rPr lang="en-US" sz="3400" u="sng" dirty="0">
                <a:latin typeface="Times New Roman" pitchFamily="-106" charset="0"/>
                <a:ea typeface="Times New Roman" pitchFamily="-106" charset="0"/>
                <a:cs typeface="Times New Roman" pitchFamily="-106" charset="0"/>
              </a:rPr>
              <a:t>Mandate for Title VI Language Resource Centers</a:t>
            </a:r>
            <a:r>
              <a:rPr lang="en-US" dirty="0">
                <a:latin typeface="Times New Roman" pitchFamily="-106" charset="0"/>
                <a:ea typeface="Times New Roman" pitchFamily="-106" charset="0"/>
                <a:cs typeface="Times New Roman" pitchFamily="-106" charset="0"/>
              </a:rPr>
              <a:t/>
            </a:r>
            <a:br>
              <a:rPr lang="en-US" dirty="0">
                <a:latin typeface="Times New Roman" pitchFamily="-106" charset="0"/>
                <a:ea typeface="Times New Roman" pitchFamily="-106" charset="0"/>
                <a:cs typeface="Times New Roman" pitchFamily="-106" charset="0"/>
              </a:rPr>
            </a:br>
            <a:endParaRPr lang="en-US" dirty="0">
              <a:latin typeface="Times New Roman" pitchFamily="-106" charset="0"/>
              <a:ea typeface="Times New Roman" pitchFamily="-106" charset="0"/>
              <a:cs typeface="Times New Roman" pitchFamily="-106" charset="0"/>
            </a:endParaRPr>
          </a:p>
        </p:txBody>
      </p:sp>
      <p:sp>
        <p:nvSpPr>
          <p:cNvPr id="21507" name="Rectangle 3"/>
          <p:cNvSpPr>
            <a:spLocks noGrp="1" noChangeArrowheads="1"/>
          </p:cNvSpPr>
          <p:nvPr>
            <p:ph type="body" idx="1"/>
          </p:nvPr>
        </p:nvSpPr>
        <p:spPr>
          <a:xfrm>
            <a:off x="457200" y="1828800"/>
            <a:ext cx="8229600" cy="3992563"/>
          </a:xfrm>
        </p:spPr>
        <p:txBody>
          <a:bodyPr/>
          <a:lstStyle/>
          <a:p>
            <a:pPr marL="0" indent="0" algn="ctr">
              <a:buFontTx/>
              <a:buNone/>
            </a:pPr>
            <a:r>
              <a:rPr lang="en-US" sz="5400" dirty="0">
                <a:latin typeface="Times New Roman" pitchFamily="-106" charset="0"/>
                <a:ea typeface="Times New Roman" pitchFamily="-106" charset="0"/>
                <a:cs typeface="Times New Roman" pitchFamily="-106" charset="0"/>
              </a:rPr>
              <a:t>“Improve the Nation’s Capacity to Teach and Learn Foreign Languages Effectively”</a:t>
            </a:r>
            <a:endParaRPr lang="en-US" dirty="0">
              <a:latin typeface="Times New Roman" pitchFamily="-106" charset="0"/>
              <a:ea typeface="Times New Roman" pitchFamily="-106" charset="0"/>
              <a:cs typeface="Times New Roman" pitchFamily="-106" charset="0"/>
            </a:endParaRPr>
          </a:p>
          <a:p>
            <a:pPr marL="0" indent="0"/>
            <a:endParaRPr lang="en-US"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7200" y="381000"/>
            <a:ext cx="8229600" cy="1143000"/>
          </a:xfrm>
        </p:spPr>
        <p:txBody>
          <a:bodyPr/>
          <a:lstStyle/>
          <a:p>
            <a:r>
              <a:rPr lang="en-US" sz="4000" b="1"/>
              <a:t>The 3rd Type of Test</a:t>
            </a:r>
          </a:p>
        </p:txBody>
      </p:sp>
      <p:sp>
        <p:nvSpPr>
          <p:cNvPr id="71683" name="Rectangle 3"/>
          <p:cNvSpPr>
            <a:spLocks noGrp="1" noChangeArrowheads="1"/>
          </p:cNvSpPr>
          <p:nvPr>
            <p:ph type="body" idx="4294967295"/>
          </p:nvPr>
        </p:nvSpPr>
        <p:spPr>
          <a:xfrm>
            <a:off x="685800" y="1676400"/>
            <a:ext cx="7046913" cy="4724400"/>
          </a:xfrm>
        </p:spPr>
        <p:txBody>
          <a:bodyPr/>
          <a:lstStyle/>
          <a:p>
            <a:pPr>
              <a:lnSpc>
                <a:spcPct val="90000"/>
              </a:lnSpc>
              <a:spcBef>
                <a:spcPct val="50000"/>
              </a:spcBef>
            </a:pPr>
            <a:r>
              <a:rPr lang="en-US" sz="4000">
                <a:solidFill>
                  <a:srgbClr val="0066FF"/>
                </a:solidFill>
              </a:rPr>
              <a:t>Proficiency tests measure: </a:t>
            </a:r>
          </a:p>
          <a:p>
            <a:pPr lvl="1">
              <a:lnSpc>
                <a:spcPct val="90000"/>
              </a:lnSpc>
              <a:spcBef>
                <a:spcPct val="50000"/>
              </a:spcBef>
            </a:pPr>
            <a:r>
              <a:rPr lang="en-US" sz="3200"/>
              <a:t>Whether skills are transferable to new tasks. </a:t>
            </a:r>
          </a:p>
          <a:p>
            <a:pPr lvl="1">
              <a:lnSpc>
                <a:spcPct val="90000"/>
              </a:lnSpc>
              <a:spcBef>
                <a:spcPct val="50000"/>
              </a:spcBef>
            </a:pPr>
            <a:r>
              <a:rPr lang="en-US" sz="3200"/>
              <a:t>Spontaneous, unrehearsed abilities.</a:t>
            </a:r>
          </a:p>
          <a:p>
            <a:pPr lvl="1">
              <a:lnSpc>
                <a:spcPct val="90000"/>
              </a:lnSpc>
              <a:spcBef>
                <a:spcPct val="50000"/>
              </a:spcBef>
            </a:pPr>
            <a:r>
              <a:rPr lang="en-US" sz="3200"/>
              <a:t>General ability to accomplish tasks across a wide variety of real-world settings.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752600" y="2286000"/>
            <a:ext cx="5410200" cy="5334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pic>
        <p:nvPicPr>
          <p:cNvPr id="150531" name="Picture 3" descr="Inverted Pyramid with Functions"/>
          <p:cNvPicPr>
            <a:picLocks noGrp="1" noChangeAspect="1" noChangeArrowheads="1"/>
          </p:cNvPicPr>
          <p:nvPr>
            <p:ph idx="1"/>
          </p:nvPr>
        </p:nvPicPr>
        <p:blipFill>
          <a:blip r:embed="rId3"/>
          <a:srcRect l="9669" t="17990" r="10173" b="24472"/>
          <a:stretch>
            <a:fillRect/>
          </a:stretch>
        </p:blipFill>
        <p:spPr>
          <a:xfrm>
            <a:off x="1219200" y="2105025"/>
            <a:ext cx="7086600" cy="4752975"/>
          </a:xfrm>
          <a:noFill/>
          <a:ln/>
        </p:spPr>
      </p:pic>
      <p:sp>
        <p:nvSpPr>
          <p:cNvPr id="150532" name="Rectangle 4"/>
          <p:cNvSpPr>
            <a:spLocks noGrp="1" noChangeArrowheads="1"/>
          </p:cNvSpPr>
          <p:nvPr>
            <p:ph type="title"/>
          </p:nvPr>
        </p:nvSpPr>
        <p:spPr/>
        <p:txBody>
          <a:bodyPr/>
          <a:lstStyle/>
          <a:p>
            <a:r>
              <a:rPr lang="en-US">
                <a:latin typeface="Century" pitchFamily="-65" charset="0"/>
              </a:rPr>
              <a:t>The Major ACTFL Levels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381000" y="42863"/>
            <a:ext cx="8686800" cy="960437"/>
          </a:xfrm>
          <a:prstGeom prst="rect">
            <a:avLst/>
          </a:prstGeom>
          <a:noFill/>
          <a:ln w="9525">
            <a:noFill/>
            <a:miter lim="800000"/>
            <a:headEnd/>
            <a:tailEnd/>
          </a:ln>
        </p:spPr>
        <p:txBody>
          <a:bodyPr>
            <a:prstTxWarp prst="textNoShape">
              <a:avLst/>
            </a:prstTxWarp>
            <a:spAutoFit/>
          </a:bodyPr>
          <a:lstStyle/>
          <a:p>
            <a:pPr algn="ctr" eaLnBrk="0" hangingPunct="0">
              <a:lnSpc>
                <a:spcPct val="60000"/>
              </a:lnSpc>
              <a:spcBef>
                <a:spcPct val="50000"/>
              </a:spcBef>
            </a:pPr>
            <a:r>
              <a:rPr lang="en-US" sz="2800" b="1" dirty="0">
                <a:latin typeface="Calibri" pitchFamily="-65" charset="0"/>
              </a:rPr>
              <a:t>General Proficiency Requires a Transfer of Learning</a:t>
            </a:r>
          </a:p>
          <a:p>
            <a:pPr algn="ctr" eaLnBrk="0" hangingPunct="0">
              <a:lnSpc>
                <a:spcPct val="75000"/>
              </a:lnSpc>
              <a:spcBef>
                <a:spcPct val="50000"/>
              </a:spcBef>
            </a:pPr>
            <a:r>
              <a:rPr lang="en-US" sz="1600" b="1" dirty="0">
                <a:latin typeface="Calibri" pitchFamily="-65" charset="0"/>
              </a:rPr>
              <a:t>A By-Level Proficiency Summary with Text Types</a:t>
            </a:r>
          </a:p>
          <a:p>
            <a:pPr algn="ctr" eaLnBrk="0" hangingPunct="0">
              <a:lnSpc>
                <a:spcPct val="75000"/>
              </a:lnSpc>
              <a:spcBef>
                <a:spcPct val="50000"/>
              </a:spcBef>
            </a:pPr>
            <a:r>
              <a:rPr lang="en-US" sz="1600" b="1" dirty="0">
                <a:latin typeface="Calibri" pitchFamily="-65" charset="0"/>
              </a:rPr>
              <a:t>(</a:t>
            </a:r>
            <a:r>
              <a:rPr lang="en-US" sz="1600" b="1" dirty="0">
                <a:solidFill>
                  <a:srgbClr val="00B050"/>
                </a:solidFill>
                <a:latin typeface="Calibri" pitchFamily="-65" charset="0"/>
              </a:rPr>
              <a:t>Green = Far Transfer</a:t>
            </a:r>
            <a:r>
              <a:rPr lang="en-US" sz="1600" b="1" dirty="0">
                <a:latin typeface="Calibri" pitchFamily="-65" charset="0"/>
              </a:rPr>
              <a:t>,</a:t>
            </a:r>
            <a:r>
              <a:rPr lang="en-US" sz="1600" b="1" dirty="0">
                <a:solidFill>
                  <a:srgbClr val="FF0000"/>
                </a:solidFill>
                <a:latin typeface="Calibri" pitchFamily="-65" charset="0"/>
              </a:rPr>
              <a:t> </a:t>
            </a:r>
            <a:r>
              <a:rPr lang="en-US" sz="1600" b="1" dirty="0">
                <a:solidFill>
                  <a:srgbClr val="0070C0"/>
                </a:solidFill>
                <a:latin typeface="Calibri" pitchFamily="-65" charset="0"/>
              </a:rPr>
              <a:t>Blue = Near Transfer</a:t>
            </a:r>
            <a:r>
              <a:rPr lang="en-US" sz="1600" b="1" dirty="0">
                <a:latin typeface="Calibri" pitchFamily="-65" charset="0"/>
              </a:rPr>
              <a:t>,</a:t>
            </a:r>
            <a:r>
              <a:rPr lang="en-US" sz="1600" b="1" dirty="0">
                <a:solidFill>
                  <a:srgbClr val="FF0000"/>
                </a:solidFill>
                <a:latin typeface="Calibri" pitchFamily="-65" charset="0"/>
              </a:rPr>
              <a:t> Red = Limited Transfer</a:t>
            </a:r>
            <a:r>
              <a:rPr lang="en-US" sz="1600" b="1" dirty="0">
                <a:latin typeface="Calibri" pitchFamily="-65" charset="0"/>
              </a:rPr>
              <a:t>)</a:t>
            </a:r>
            <a:endParaRPr lang="en-US" sz="1600" b="1" dirty="0">
              <a:solidFill>
                <a:srgbClr val="FF0000"/>
              </a:solidFill>
              <a:latin typeface="Calibri" pitchFamily="-65" charset="0"/>
            </a:endParaRPr>
          </a:p>
        </p:txBody>
      </p:sp>
      <p:sp>
        <p:nvSpPr>
          <p:cNvPr id="148483" name="Rectangle 3"/>
          <p:cNvSpPr>
            <a:spLocks noChangeArrowheads="1"/>
          </p:cNvSpPr>
          <p:nvPr/>
        </p:nvSpPr>
        <p:spPr bwMode="auto">
          <a:xfrm>
            <a:off x="381000" y="1049337"/>
            <a:ext cx="8686800" cy="4876800"/>
          </a:xfrm>
          <a:prstGeom prst="rect">
            <a:avLst/>
          </a:prstGeom>
          <a:noFill/>
          <a:ln w="9525">
            <a:solidFill>
              <a:schemeClr val="tx1"/>
            </a:solidFill>
            <a:miter lim="800000"/>
            <a:headEnd/>
            <a:tailEnd/>
          </a:ln>
        </p:spPr>
        <p:txBody>
          <a:bodyPr wrap="none" anchor="ctr">
            <a:prstTxWarp prst="textNoShape">
              <a:avLst/>
            </a:prstTxWarp>
          </a:bodyPr>
          <a:lstStyle/>
          <a:p>
            <a:endParaRPr lang="en-US" sz="1800">
              <a:latin typeface="Calibri" pitchFamily="-65" charset="0"/>
            </a:endParaRPr>
          </a:p>
        </p:txBody>
      </p:sp>
      <p:sp>
        <p:nvSpPr>
          <p:cNvPr id="148484" name="Line 4"/>
          <p:cNvSpPr>
            <a:spLocks noChangeShapeType="1"/>
          </p:cNvSpPr>
          <p:nvPr/>
        </p:nvSpPr>
        <p:spPr bwMode="auto">
          <a:xfrm>
            <a:off x="381000" y="1735137"/>
            <a:ext cx="8686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485" name="Line 5"/>
          <p:cNvSpPr>
            <a:spLocks noChangeShapeType="1"/>
          </p:cNvSpPr>
          <p:nvPr/>
        </p:nvSpPr>
        <p:spPr bwMode="auto">
          <a:xfrm>
            <a:off x="1219200" y="1049337"/>
            <a:ext cx="0" cy="487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486" name="Line 6"/>
          <p:cNvSpPr>
            <a:spLocks noChangeShapeType="1"/>
          </p:cNvSpPr>
          <p:nvPr/>
        </p:nvSpPr>
        <p:spPr bwMode="auto">
          <a:xfrm>
            <a:off x="7086600" y="1049337"/>
            <a:ext cx="0" cy="487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487" name="Line 7"/>
          <p:cNvSpPr>
            <a:spLocks noChangeShapeType="1"/>
          </p:cNvSpPr>
          <p:nvPr/>
        </p:nvSpPr>
        <p:spPr bwMode="auto">
          <a:xfrm>
            <a:off x="4800600" y="1049337"/>
            <a:ext cx="0" cy="487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488" name="Text Box 8"/>
          <p:cNvSpPr txBox="1">
            <a:spLocks noChangeArrowheads="1"/>
          </p:cNvSpPr>
          <p:nvPr/>
        </p:nvSpPr>
        <p:spPr bwMode="auto">
          <a:xfrm>
            <a:off x="685800" y="1963737"/>
            <a:ext cx="457200" cy="396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b="1">
                <a:latin typeface="Calibri" pitchFamily="-65" charset="0"/>
              </a:rPr>
              <a:t>5</a:t>
            </a:r>
            <a:endParaRPr lang="en-US" sz="3200" b="1">
              <a:solidFill>
                <a:srgbClr val="FFCC00"/>
              </a:solidFill>
              <a:latin typeface="Calibri" pitchFamily="-65" charset="0"/>
            </a:endParaRPr>
          </a:p>
        </p:txBody>
      </p:sp>
      <p:sp>
        <p:nvSpPr>
          <p:cNvPr id="148489" name="Text Box 9"/>
          <p:cNvSpPr txBox="1">
            <a:spLocks noChangeArrowheads="1"/>
          </p:cNvSpPr>
          <p:nvPr/>
        </p:nvSpPr>
        <p:spPr bwMode="auto">
          <a:xfrm>
            <a:off x="381000" y="1049337"/>
            <a:ext cx="8382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ILR LEVEL</a:t>
            </a:r>
            <a:endParaRPr lang="en-US" sz="1800" b="1">
              <a:solidFill>
                <a:srgbClr val="FFCC00"/>
              </a:solidFill>
              <a:latin typeface="Calibri" pitchFamily="-65" charset="0"/>
            </a:endParaRPr>
          </a:p>
        </p:txBody>
      </p:sp>
      <p:sp>
        <p:nvSpPr>
          <p:cNvPr id="148490" name="Text Box 10"/>
          <p:cNvSpPr txBox="1">
            <a:spLocks noChangeArrowheads="1"/>
          </p:cNvSpPr>
          <p:nvPr/>
        </p:nvSpPr>
        <p:spPr bwMode="auto">
          <a:xfrm>
            <a:off x="1828800" y="1201737"/>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FUNCTION/TASKS</a:t>
            </a:r>
            <a:endParaRPr lang="en-US" sz="1800" b="1">
              <a:solidFill>
                <a:srgbClr val="FFCC00"/>
              </a:solidFill>
              <a:latin typeface="Calibri" pitchFamily="-65" charset="0"/>
            </a:endParaRPr>
          </a:p>
        </p:txBody>
      </p:sp>
      <p:sp>
        <p:nvSpPr>
          <p:cNvPr id="148491" name="Text Box 11"/>
          <p:cNvSpPr txBox="1">
            <a:spLocks noChangeArrowheads="1"/>
          </p:cNvSpPr>
          <p:nvPr/>
        </p:nvSpPr>
        <p:spPr bwMode="auto">
          <a:xfrm>
            <a:off x="4800600" y="1201737"/>
            <a:ext cx="2590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CONTEXT/TOPICS</a:t>
            </a:r>
            <a:endParaRPr lang="en-US" sz="1800" b="1">
              <a:solidFill>
                <a:srgbClr val="FFCC00"/>
              </a:solidFill>
              <a:latin typeface="Calibri" pitchFamily="-65" charset="0"/>
            </a:endParaRPr>
          </a:p>
        </p:txBody>
      </p:sp>
      <p:sp>
        <p:nvSpPr>
          <p:cNvPr id="148492" name="Text Box 12"/>
          <p:cNvSpPr txBox="1">
            <a:spLocks noChangeArrowheads="1"/>
          </p:cNvSpPr>
          <p:nvPr/>
        </p:nvSpPr>
        <p:spPr bwMode="auto">
          <a:xfrm>
            <a:off x="7239000" y="1201737"/>
            <a:ext cx="1828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ACCURACY</a:t>
            </a:r>
            <a:endParaRPr lang="en-US" sz="1800" b="1">
              <a:solidFill>
                <a:srgbClr val="FFCC00"/>
              </a:solidFill>
              <a:latin typeface="Calibri" pitchFamily="-65" charset="0"/>
            </a:endParaRPr>
          </a:p>
        </p:txBody>
      </p:sp>
      <p:sp>
        <p:nvSpPr>
          <p:cNvPr id="148493" name="Text Box 13"/>
          <p:cNvSpPr txBox="1">
            <a:spLocks noChangeArrowheads="1"/>
          </p:cNvSpPr>
          <p:nvPr/>
        </p:nvSpPr>
        <p:spPr bwMode="auto">
          <a:xfrm>
            <a:off x="685800" y="2633662"/>
            <a:ext cx="457200" cy="396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b="1">
                <a:latin typeface="Calibri" pitchFamily="-65" charset="0"/>
              </a:rPr>
              <a:t>4</a:t>
            </a:r>
            <a:endParaRPr lang="en-US" sz="3200" b="1">
              <a:solidFill>
                <a:srgbClr val="FFCC00"/>
              </a:solidFill>
              <a:latin typeface="Calibri" pitchFamily="-65" charset="0"/>
            </a:endParaRPr>
          </a:p>
        </p:txBody>
      </p:sp>
      <p:sp>
        <p:nvSpPr>
          <p:cNvPr id="148494" name="Text Box 14"/>
          <p:cNvSpPr txBox="1">
            <a:spLocks noChangeArrowheads="1"/>
          </p:cNvSpPr>
          <p:nvPr/>
        </p:nvSpPr>
        <p:spPr bwMode="auto">
          <a:xfrm>
            <a:off x="685800" y="3471862"/>
            <a:ext cx="457200" cy="396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b="1">
                <a:latin typeface="Calibri" pitchFamily="-65" charset="0"/>
              </a:rPr>
              <a:t>3</a:t>
            </a:r>
            <a:endParaRPr lang="en-US" sz="2000" b="1">
              <a:solidFill>
                <a:srgbClr val="FFCC00"/>
              </a:solidFill>
              <a:latin typeface="Calibri" pitchFamily="-65" charset="0"/>
            </a:endParaRPr>
          </a:p>
        </p:txBody>
      </p:sp>
      <p:sp>
        <p:nvSpPr>
          <p:cNvPr id="148495" name="Rectangle 15"/>
          <p:cNvSpPr>
            <a:spLocks noChangeArrowheads="1"/>
          </p:cNvSpPr>
          <p:nvPr/>
        </p:nvSpPr>
        <p:spPr bwMode="auto">
          <a:xfrm>
            <a:off x="685800" y="4227512"/>
            <a:ext cx="311150" cy="396875"/>
          </a:xfrm>
          <a:prstGeom prst="rect">
            <a:avLst/>
          </a:prstGeom>
          <a:noFill/>
          <a:ln w="9525">
            <a:noFill/>
            <a:miter lim="800000"/>
            <a:headEnd/>
            <a:tailEnd/>
          </a:ln>
        </p:spPr>
        <p:txBody>
          <a:bodyPr wrap="none">
            <a:prstTxWarp prst="textNoShape">
              <a:avLst/>
            </a:prstTxWarp>
            <a:spAutoFit/>
          </a:bodyPr>
          <a:lstStyle/>
          <a:p>
            <a:pPr eaLnBrk="0" hangingPunct="0"/>
            <a:r>
              <a:rPr lang="en-US" sz="2000" b="1">
                <a:latin typeface="Calibri" pitchFamily="-65" charset="0"/>
              </a:rPr>
              <a:t>2</a:t>
            </a:r>
          </a:p>
        </p:txBody>
      </p:sp>
      <p:sp>
        <p:nvSpPr>
          <p:cNvPr id="148496" name="Rectangle 16"/>
          <p:cNvSpPr>
            <a:spLocks noChangeArrowheads="1"/>
          </p:cNvSpPr>
          <p:nvPr/>
        </p:nvSpPr>
        <p:spPr bwMode="auto">
          <a:xfrm>
            <a:off x="685800" y="4989512"/>
            <a:ext cx="311150" cy="396875"/>
          </a:xfrm>
          <a:prstGeom prst="rect">
            <a:avLst/>
          </a:prstGeom>
          <a:noFill/>
          <a:ln w="9525">
            <a:noFill/>
            <a:miter lim="800000"/>
            <a:headEnd/>
            <a:tailEnd/>
          </a:ln>
        </p:spPr>
        <p:txBody>
          <a:bodyPr wrap="none">
            <a:prstTxWarp prst="textNoShape">
              <a:avLst/>
            </a:prstTxWarp>
            <a:spAutoFit/>
          </a:bodyPr>
          <a:lstStyle/>
          <a:p>
            <a:pPr eaLnBrk="0" hangingPunct="0"/>
            <a:r>
              <a:rPr lang="en-US" sz="2000" b="1">
                <a:latin typeface="Calibri" pitchFamily="-65" charset="0"/>
              </a:rPr>
              <a:t>1</a:t>
            </a:r>
            <a:endParaRPr lang="en-US" sz="2000" b="1">
              <a:solidFill>
                <a:srgbClr val="FFCC00"/>
              </a:solidFill>
              <a:latin typeface="Calibri" pitchFamily="-65" charset="0"/>
            </a:endParaRPr>
          </a:p>
        </p:txBody>
      </p:sp>
      <p:sp>
        <p:nvSpPr>
          <p:cNvPr id="148497" name="Rectangle 17"/>
          <p:cNvSpPr>
            <a:spLocks noChangeArrowheads="1"/>
          </p:cNvSpPr>
          <p:nvPr/>
        </p:nvSpPr>
        <p:spPr bwMode="auto">
          <a:xfrm>
            <a:off x="685800" y="5521325"/>
            <a:ext cx="311150" cy="396875"/>
          </a:xfrm>
          <a:prstGeom prst="rect">
            <a:avLst/>
          </a:prstGeom>
          <a:noFill/>
          <a:ln w="9525">
            <a:noFill/>
            <a:miter lim="800000"/>
            <a:headEnd/>
            <a:tailEnd/>
          </a:ln>
        </p:spPr>
        <p:txBody>
          <a:bodyPr wrap="none">
            <a:prstTxWarp prst="textNoShape">
              <a:avLst/>
            </a:prstTxWarp>
            <a:spAutoFit/>
          </a:bodyPr>
          <a:lstStyle/>
          <a:p>
            <a:pPr eaLnBrk="0" hangingPunct="0"/>
            <a:r>
              <a:rPr lang="en-US" sz="2000" b="1">
                <a:latin typeface="Calibri" pitchFamily="-65" charset="0"/>
              </a:rPr>
              <a:t>0</a:t>
            </a:r>
            <a:endParaRPr lang="en-US" sz="2000" b="1">
              <a:solidFill>
                <a:srgbClr val="FFCC00"/>
              </a:solidFill>
              <a:latin typeface="Calibri" pitchFamily="-65" charset="0"/>
            </a:endParaRPr>
          </a:p>
        </p:txBody>
      </p:sp>
      <p:sp>
        <p:nvSpPr>
          <p:cNvPr id="148498" name="Text Box 18"/>
          <p:cNvSpPr txBox="1">
            <a:spLocks noChangeArrowheads="1"/>
          </p:cNvSpPr>
          <p:nvPr/>
        </p:nvSpPr>
        <p:spPr bwMode="auto">
          <a:xfrm>
            <a:off x="1295400" y="1779587"/>
            <a:ext cx="32766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dirty="0">
                <a:latin typeface="Calibri" pitchFamily="-65" charset="0"/>
              </a:rPr>
              <a:t>All expected of an educated NS </a:t>
            </a:r>
            <a:r>
              <a:rPr lang="en-US" sz="1800" b="1" dirty="0">
                <a:solidFill>
                  <a:srgbClr val="00B050"/>
                </a:solidFill>
                <a:latin typeface="Calibri" pitchFamily="-65" charset="0"/>
              </a:rPr>
              <a:t>[Books]</a:t>
            </a:r>
          </a:p>
        </p:txBody>
      </p:sp>
      <p:sp>
        <p:nvSpPr>
          <p:cNvPr id="148499" name="Text Box 19"/>
          <p:cNvSpPr txBox="1">
            <a:spLocks noChangeArrowheads="1"/>
          </p:cNvSpPr>
          <p:nvPr/>
        </p:nvSpPr>
        <p:spPr bwMode="auto">
          <a:xfrm>
            <a:off x="5105400" y="1887537"/>
            <a:ext cx="1676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All subjects</a:t>
            </a:r>
            <a:endParaRPr lang="en-US" sz="2000" b="1">
              <a:solidFill>
                <a:srgbClr val="FFCC00"/>
              </a:solidFill>
              <a:latin typeface="Calibri" pitchFamily="-65" charset="0"/>
            </a:endParaRPr>
          </a:p>
        </p:txBody>
      </p:sp>
      <p:sp>
        <p:nvSpPr>
          <p:cNvPr id="148500" name="Text Box 20"/>
          <p:cNvSpPr txBox="1">
            <a:spLocks noChangeArrowheads="1"/>
          </p:cNvSpPr>
          <p:nvPr/>
        </p:nvSpPr>
        <p:spPr bwMode="auto">
          <a:xfrm>
            <a:off x="7010400" y="1779587"/>
            <a:ext cx="19050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Accepted as a well-educated NS</a:t>
            </a:r>
            <a:endParaRPr lang="en-US" sz="2000" b="1">
              <a:solidFill>
                <a:srgbClr val="FFCC00"/>
              </a:solidFill>
              <a:latin typeface="Calibri" pitchFamily="-65" charset="0"/>
            </a:endParaRPr>
          </a:p>
        </p:txBody>
      </p:sp>
      <p:sp>
        <p:nvSpPr>
          <p:cNvPr id="148501" name="Text Box 21"/>
          <p:cNvSpPr txBox="1">
            <a:spLocks noChangeArrowheads="1"/>
          </p:cNvSpPr>
          <p:nvPr/>
        </p:nvSpPr>
        <p:spPr bwMode="auto">
          <a:xfrm>
            <a:off x="1143000" y="2497137"/>
            <a:ext cx="36576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Tailor language, counsel, motivate, persuade, negotiate </a:t>
            </a:r>
            <a:r>
              <a:rPr lang="en-US" sz="1800" b="1">
                <a:solidFill>
                  <a:srgbClr val="00B050"/>
                </a:solidFill>
                <a:latin typeface="Calibri" pitchFamily="-65" charset="0"/>
              </a:rPr>
              <a:t>[Chapters]</a:t>
            </a:r>
          </a:p>
        </p:txBody>
      </p:sp>
      <p:sp>
        <p:nvSpPr>
          <p:cNvPr id="148502" name="Text Box 22"/>
          <p:cNvSpPr txBox="1">
            <a:spLocks noChangeArrowheads="1"/>
          </p:cNvSpPr>
          <p:nvPr/>
        </p:nvSpPr>
        <p:spPr bwMode="auto">
          <a:xfrm>
            <a:off x="4876800" y="2497137"/>
            <a:ext cx="20574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Wide range of professional needs</a:t>
            </a:r>
            <a:endParaRPr lang="en-US" sz="2000" b="1">
              <a:solidFill>
                <a:srgbClr val="FFCC00"/>
              </a:solidFill>
              <a:latin typeface="Calibri" pitchFamily="-65" charset="0"/>
            </a:endParaRPr>
          </a:p>
        </p:txBody>
      </p:sp>
      <p:sp>
        <p:nvSpPr>
          <p:cNvPr id="148503" name="Text Box 23"/>
          <p:cNvSpPr txBox="1">
            <a:spLocks noChangeArrowheads="1"/>
          </p:cNvSpPr>
          <p:nvPr/>
        </p:nvSpPr>
        <p:spPr bwMode="auto">
          <a:xfrm>
            <a:off x="6934200" y="2497137"/>
            <a:ext cx="22098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Extensive, precise, and appropriate</a:t>
            </a:r>
            <a:endParaRPr lang="en-US" sz="2000" b="1">
              <a:solidFill>
                <a:srgbClr val="FFCC00"/>
              </a:solidFill>
              <a:latin typeface="Calibri" pitchFamily="-65" charset="0"/>
            </a:endParaRPr>
          </a:p>
        </p:txBody>
      </p:sp>
      <p:sp>
        <p:nvSpPr>
          <p:cNvPr id="148504" name="Text Box 24"/>
          <p:cNvSpPr txBox="1">
            <a:spLocks noChangeArrowheads="1"/>
          </p:cNvSpPr>
          <p:nvPr/>
        </p:nvSpPr>
        <p:spPr bwMode="auto">
          <a:xfrm>
            <a:off x="1143000" y="3182937"/>
            <a:ext cx="3733800" cy="91598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Support opinions, hypothesize, explain, deal with unfamiliar topics </a:t>
            </a:r>
            <a:r>
              <a:rPr lang="en-US" sz="1800" b="1">
                <a:solidFill>
                  <a:srgbClr val="00B050"/>
                </a:solidFill>
                <a:latin typeface="Calibri" pitchFamily="-65" charset="0"/>
              </a:rPr>
              <a:t>[Multiple pages]</a:t>
            </a:r>
          </a:p>
        </p:txBody>
      </p:sp>
      <p:sp>
        <p:nvSpPr>
          <p:cNvPr id="148505" name="Line 25"/>
          <p:cNvSpPr>
            <a:spLocks noChangeShapeType="1"/>
          </p:cNvSpPr>
          <p:nvPr/>
        </p:nvSpPr>
        <p:spPr bwMode="auto">
          <a:xfrm>
            <a:off x="381000" y="2497137"/>
            <a:ext cx="8686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506" name="Line 26"/>
          <p:cNvSpPr>
            <a:spLocks noChangeShapeType="1"/>
          </p:cNvSpPr>
          <p:nvPr/>
        </p:nvSpPr>
        <p:spPr bwMode="auto">
          <a:xfrm>
            <a:off x="381000" y="4097337"/>
            <a:ext cx="8686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507" name="Line 27"/>
          <p:cNvSpPr>
            <a:spLocks noChangeShapeType="1"/>
          </p:cNvSpPr>
          <p:nvPr/>
        </p:nvSpPr>
        <p:spPr bwMode="auto">
          <a:xfrm>
            <a:off x="381000" y="5545137"/>
            <a:ext cx="8686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508" name="Line 28"/>
          <p:cNvSpPr>
            <a:spLocks noChangeShapeType="1"/>
          </p:cNvSpPr>
          <p:nvPr/>
        </p:nvSpPr>
        <p:spPr bwMode="auto">
          <a:xfrm>
            <a:off x="381000" y="3182937"/>
            <a:ext cx="8686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509" name="Text Box 29"/>
          <p:cNvSpPr txBox="1">
            <a:spLocks noChangeArrowheads="1"/>
          </p:cNvSpPr>
          <p:nvPr/>
        </p:nvSpPr>
        <p:spPr bwMode="auto">
          <a:xfrm>
            <a:off x="4876800" y="3227387"/>
            <a:ext cx="22098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Practical, abstract, special interests</a:t>
            </a:r>
            <a:endParaRPr lang="en-US" sz="1800" b="1">
              <a:solidFill>
                <a:srgbClr val="FFCC00"/>
              </a:solidFill>
              <a:latin typeface="Calibri" pitchFamily="-65" charset="0"/>
            </a:endParaRPr>
          </a:p>
        </p:txBody>
      </p:sp>
      <p:sp>
        <p:nvSpPr>
          <p:cNvPr id="148510" name="Text Box 30"/>
          <p:cNvSpPr txBox="1">
            <a:spLocks noChangeArrowheads="1"/>
          </p:cNvSpPr>
          <p:nvPr/>
        </p:nvSpPr>
        <p:spPr bwMode="auto">
          <a:xfrm>
            <a:off x="1219200" y="4187825"/>
            <a:ext cx="3505200" cy="6413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Narrate, describe, give directions </a:t>
            </a:r>
            <a:r>
              <a:rPr lang="en-US" sz="1800" b="1">
                <a:solidFill>
                  <a:srgbClr val="00B050"/>
                </a:solidFill>
                <a:latin typeface="Calibri" pitchFamily="-65" charset="0"/>
              </a:rPr>
              <a:t>[Multiple paragraphs]</a:t>
            </a:r>
          </a:p>
        </p:txBody>
      </p:sp>
      <p:sp>
        <p:nvSpPr>
          <p:cNvPr id="148511" name="Text Box 31"/>
          <p:cNvSpPr txBox="1">
            <a:spLocks noChangeArrowheads="1"/>
          </p:cNvSpPr>
          <p:nvPr/>
        </p:nvSpPr>
        <p:spPr bwMode="auto">
          <a:xfrm>
            <a:off x="4876800" y="4141787"/>
            <a:ext cx="19812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Concrete, real-world, factual</a:t>
            </a:r>
            <a:endParaRPr lang="en-US" sz="1800" b="1">
              <a:solidFill>
                <a:srgbClr val="FFCC00"/>
              </a:solidFill>
              <a:latin typeface="Calibri" pitchFamily="-65" charset="0"/>
            </a:endParaRPr>
          </a:p>
        </p:txBody>
      </p:sp>
      <p:sp>
        <p:nvSpPr>
          <p:cNvPr id="148512" name="Text Box 32"/>
          <p:cNvSpPr txBox="1">
            <a:spLocks noChangeArrowheads="1"/>
          </p:cNvSpPr>
          <p:nvPr/>
        </p:nvSpPr>
        <p:spPr bwMode="auto">
          <a:xfrm>
            <a:off x="7010400" y="4114800"/>
            <a:ext cx="2057400" cy="711200"/>
          </a:xfrm>
          <a:prstGeom prst="rect">
            <a:avLst/>
          </a:prstGeom>
          <a:noFill/>
          <a:ln w="9525">
            <a:noFill/>
            <a:miter lim="800000"/>
            <a:headEnd/>
            <a:tailEnd/>
          </a:ln>
        </p:spPr>
        <p:txBody>
          <a:bodyPr>
            <a:prstTxWarp prst="textNoShape">
              <a:avLst/>
            </a:prstTxWarp>
            <a:spAutoFit/>
          </a:bodyPr>
          <a:lstStyle/>
          <a:p>
            <a:pPr algn="ctr" eaLnBrk="0" hangingPunct="0">
              <a:lnSpc>
                <a:spcPct val="75000"/>
              </a:lnSpc>
              <a:spcBef>
                <a:spcPct val="50000"/>
              </a:spcBef>
            </a:pPr>
            <a:r>
              <a:rPr lang="en-US" sz="1800" b="1" dirty="0">
                <a:latin typeface="Calibri" pitchFamily="-65" charset="0"/>
              </a:rPr>
              <a:t>Intelligible even if not used to dealing with non-NS</a:t>
            </a:r>
            <a:endParaRPr lang="en-US" sz="1800" b="1" dirty="0">
              <a:solidFill>
                <a:srgbClr val="FFCC00"/>
              </a:solidFill>
              <a:latin typeface="Calibri" pitchFamily="-65" charset="0"/>
            </a:endParaRPr>
          </a:p>
        </p:txBody>
      </p:sp>
      <p:sp>
        <p:nvSpPr>
          <p:cNvPr id="148513" name="Text Box 33"/>
          <p:cNvSpPr txBox="1">
            <a:spLocks noChangeArrowheads="1"/>
          </p:cNvSpPr>
          <p:nvPr/>
        </p:nvSpPr>
        <p:spPr bwMode="auto">
          <a:xfrm>
            <a:off x="7086600" y="3179762"/>
            <a:ext cx="2057400" cy="917575"/>
          </a:xfrm>
          <a:prstGeom prst="rect">
            <a:avLst/>
          </a:prstGeom>
          <a:noFill/>
          <a:ln w="9525">
            <a:noFill/>
            <a:miter lim="800000"/>
            <a:headEnd/>
            <a:tailEnd/>
          </a:ln>
        </p:spPr>
        <p:txBody>
          <a:bodyPr>
            <a:prstTxWarp prst="textNoShape">
              <a:avLst/>
            </a:prstTxWarp>
            <a:spAutoFit/>
          </a:bodyPr>
          <a:lstStyle/>
          <a:p>
            <a:pPr algn="ctr" eaLnBrk="0" hangingPunct="0">
              <a:lnSpc>
                <a:spcPct val="75000"/>
              </a:lnSpc>
              <a:spcBef>
                <a:spcPct val="50000"/>
              </a:spcBef>
            </a:pPr>
            <a:r>
              <a:rPr lang="en-US" sz="1800" b="1">
                <a:latin typeface="Calibri" pitchFamily="-65" charset="0"/>
              </a:rPr>
              <a:t>Errors never interfere with communication &amp; rarely disturb</a:t>
            </a:r>
            <a:endParaRPr lang="en-US" sz="1800" b="1">
              <a:solidFill>
                <a:srgbClr val="FFCC00"/>
              </a:solidFill>
              <a:latin typeface="Calibri" pitchFamily="-65" charset="0"/>
            </a:endParaRPr>
          </a:p>
        </p:txBody>
      </p:sp>
      <p:sp>
        <p:nvSpPr>
          <p:cNvPr id="148514" name="Line 34"/>
          <p:cNvSpPr>
            <a:spLocks noChangeShapeType="1"/>
          </p:cNvSpPr>
          <p:nvPr/>
        </p:nvSpPr>
        <p:spPr bwMode="auto">
          <a:xfrm>
            <a:off x="381000" y="4783137"/>
            <a:ext cx="8686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515" name="Text Box 35"/>
          <p:cNvSpPr txBox="1">
            <a:spLocks noChangeArrowheads="1"/>
          </p:cNvSpPr>
          <p:nvPr/>
        </p:nvSpPr>
        <p:spPr bwMode="auto">
          <a:xfrm>
            <a:off x="1295400" y="4783137"/>
            <a:ext cx="3505200" cy="6413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Q &amp; A, create with the language </a:t>
            </a:r>
            <a:r>
              <a:rPr lang="en-US" sz="1800" b="1">
                <a:solidFill>
                  <a:srgbClr val="0070C0"/>
                </a:solidFill>
                <a:latin typeface="Calibri" pitchFamily="-65" charset="0"/>
              </a:rPr>
              <a:t>[Multiple sentences]</a:t>
            </a:r>
          </a:p>
        </p:txBody>
      </p:sp>
      <p:sp>
        <p:nvSpPr>
          <p:cNvPr id="148516" name="Text Box 36"/>
          <p:cNvSpPr txBox="1">
            <a:spLocks noChangeArrowheads="1"/>
          </p:cNvSpPr>
          <p:nvPr/>
        </p:nvSpPr>
        <p:spPr bwMode="auto">
          <a:xfrm>
            <a:off x="4953000" y="5011737"/>
            <a:ext cx="2286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Everyday</a:t>
            </a:r>
            <a:r>
              <a:rPr lang="en-US" sz="1800" b="1">
                <a:solidFill>
                  <a:srgbClr val="FFCC00"/>
                </a:solidFill>
                <a:latin typeface="Calibri" pitchFamily="-65" charset="0"/>
              </a:rPr>
              <a:t> </a:t>
            </a:r>
            <a:r>
              <a:rPr lang="en-US" sz="1800" b="1">
                <a:latin typeface="Calibri" pitchFamily="-65" charset="0"/>
              </a:rPr>
              <a:t>survival</a:t>
            </a:r>
          </a:p>
        </p:txBody>
      </p:sp>
      <p:sp>
        <p:nvSpPr>
          <p:cNvPr id="148517" name="Text Box 37"/>
          <p:cNvSpPr txBox="1">
            <a:spLocks noChangeArrowheads="1"/>
          </p:cNvSpPr>
          <p:nvPr/>
        </p:nvSpPr>
        <p:spPr bwMode="auto">
          <a:xfrm>
            <a:off x="7010400" y="4859337"/>
            <a:ext cx="2133600" cy="6413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800" b="1">
                <a:latin typeface="Calibri" pitchFamily="-65" charset="0"/>
              </a:rPr>
              <a:t>Intelligible with effort or practice</a:t>
            </a:r>
            <a:endParaRPr lang="en-US" sz="1800" b="1">
              <a:solidFill>
                <a:srgbClr val="FFCC00"/>
              </a:solidFill>
              <a:latin typeface="Calibri" pitchFamily="-65" charset="0"/>
            </a:endParaRPr>
          </a:p>
        </p:txBody>
      </p:sp>
      <p:sp>
        <p:nvSpPr>
          <p:cNvPr id="148518" name="Text Box 38"/>
          <p:cNvSpPr txBox="1">
            <a:spLocks noChangeArrowheads="1"/>
          </p:cNvSpPr>
          <p:nvPr/>
        </p:nvSpPr>
        <p:spPr bwMode="auto">
          <a:xfrm>
            <a:off x="1295400" y="5545137"/>
            <a:ext cx="3505200" cy="77946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Memorized </a:t>
            </a:r>
            <a:r>
              <a:rPr lang="en-US" sz="1800" b="1">
                <a:solidFill>
                  <a:srgbClr val="FF0000"/>
                </a:solidFill>
                <a:latin typeface="Calibri" pitchFamily="-65" charset="0"/>
              </a:rPr>
              <a:t>[Words and Phrases]</a:t>
            </a:r>
          </a:p>
          <a:p>
            <a:pPr eaLnBrk="0" hangingPunct="0">
              <a:spcBef>
                <a:spcPct val="50000"/>
              </a:spcBef>
            </a:pPr>
            <a:endParaRPr lang="en-US" sz="1800" b="1">
              <a:solidFill>
                <a:srgbClr val="FF0000"/>
              </a:solidFill>
              <a:latin typeface="Calibri" pitchFamily="-65" charset="0"/>
            </a:endParaRPr>
          </a:p>
        </p:txBody>
      </p:sp>
      <p:sp>
        <p:nvSpPr>
          <p:cNvPr id="148519" name="Text Box 39"/>
          <p:cNvSpPr txBox="1">
            <a:spLocks noChangeArrowheads="1"/>
          </p:cNvSpPr>
          <p:nvPr/>
        </p:nvSpPr>
        <p:spPr bwMode="auto">
          <a:xfrm>
            <a:off x="5486400" y="5545137"/>
            <a:ext cx="1143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Random</a:t>
            </a:r>
          </a:p>
        </p:txBody>
      </p:sp>
      <p:sp>
        <p:nvSpPr>
          <p:cNvPr id="148520" name="Text Box 40"/>
          <p:cNvSpPr txBox="1">
            <a:spLocks noChangeArrowheads="1"/>
          </p:cNvSpPr>
          <p:nvPr/>
        </p:nvSpPr>
        <p:spPr bwMode="auto">
          <a:xfrm>
            <a:off x="7315200" y="5545137"/>
            <a:ext cx="1676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b="1">
                <a:latin typeface="Calibri" pitchFamily="-65" charset="0"/>
              </a:rPr>
              <a:t>Unintelligible</a:t>
            </a:r>
            <a:endParaRPr lang="en-US" sz="2000" b="1">
              <a:solidFill>
                <a:srgbClr val="FFCC00"/>
              </a:solidFill>
              <a:latin typeface="Calibri" pitchFamily="-65"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304800" y="0"/>
            <a:ext cx="8305800" cy="1143000"/>
          </a:xfrm>
        </p:spPr>
        <p:txBody>
          <a:bodyPr/>
          <a:lstStyle/>
          <a:p>
            <a:r>
              <a:rPr lang="en-US" dirty="0"/>
              <a:t>Aligning Learning and Testing  </a:t>
            </a:r>
          </a:p>
        </p:txBody>
      </p:sp>
      <p:sp>
        <p:nvSpPr>
          <p:cNvPr id="73731" name="Rectangle 3"/>
          <p:cNvSpPr>
            <a:spLocks noGrp="1" noChangeArrowheads="1"/>
          </p:cNvSpPr>
          <p:nvPr>
            <p:ph type="body" idx="4294967295"/>
          </p:nvPr>
        </p:nvSpPr>
        <p:spPr>
          <a:xfrm>
            <a:off x="685800" y="1066800"/>
            <a:ext cx="7772400" cy="5334000"/>
          </a:xfrm>
        </p:spPr>
        <p:txBody>
          <a:bodyPr/>
          <a:lstStyle/>
          <a:p>
            <a:r>
              <a:rPr lang="en-US" b="1" dirty="0">
                <a:solidFill>
                  <a:srgbClr val="000066"/>
                </a:solidFill>
              </a:rPr>
              <a:t> </a:t>
            </a:r>
            <a:r>
              <a:rPr lang="en-US" b="1" dirty="0">
                <a:solidFill>
                  <a:srgbClr val="FF0000"/>
                </a:solidFill>
              </a:rPr>
              <a:t>Limited Transfer</a:t>
            </a:r>
            <a:r>
              <a:rPr lang="en-US" b="1" dirty="0">
                <a:solidFill>
                  <a:srgbClr val="0066FF"/>
                </a:solidFill>
              </a:rPr>
              <a:t> </a:t>
            </a:r>
            <a:r>
              <a:rPr lang="en-US" b="1" dirty="0"/>
              <a:t>&lt;=&gt;</a:t>
            </a:r>
            <a:r>
              <a:rPr lang="en-US" b="1" dirty="0">
                <a:solidFill>
                  <a:srgbClr val="0066FF"/>
                </a:solidFill>
              </a:rPr>
              <a:t> Achievement</a:t>
            </a:r>
            <a:endParaRPr lang="en-US" b="1" dirty="0"/>
          </a:p>
          <a:p>
            <a:pPr lvl="1"/>
            <a:r>
              <a:rPr lang="en-US" b="1" dirty="0"/>
              <a:t>Memorized</a:t>
            </a:r>
            <a:r>
              <a:rPr lang="en-US" dirty="0"/>
              <a:t> responses using the content of a specific </a:t>
            </a:r>
            <a:r>
              <a:rPr lang="en-US" b="1" dirty="0"/>
              <a:t>textbook or curriculum.</a:t>
            </a:r>
          </a:p>
          <a:p>
            <a:r>
              <a:rPr lang="en-US" b="1" dirty="0">
                <a:solidFill>
                  <a:srgbClr val="000066"/>
                </a:solidFill>
              </a:rPr>
              <a:t> </a:t>
            </a:r>
            <a:r>
              <a:rPr lang="en-US" b="1" dirty="0">
                <a:solidFill>
                  <a:srgbClr val="FF0000"/>
                </a:solidFill>
              </a:rPr>
              <a:t>Near Transfer</a:t>
            </a:r>
            <a:r>
              <a:rPr lang="en-US" b="1" dirty="0">
                <a:solidFill>
                  <a:srgbClr val="0066FF"/>
                </a:solidFill>
              </a:rPr>
              <a:t> </a:t>
            </a:r>
            <a:r>
              <a:rPr lang="en-US" b="1" dirty="0"/>
              <a:t>&lt;=&gt;</a:t>
            </a:r>
            <a:r>
              <a:rPr lang="en-US" b="1" dirty="0">
                <a:solidFill>
                  <a:srgbClr val="0066FF"/>
                </a:solidFill>
              </a:rPr>
              <a:t> Performance</a:t>
            </a:r>
            <a:endParaRPr lang="en-US" b="1" dirty="0"/>
          </a:p>
          <a:p>
            <a:pPr lvl="1"/>
            <a:r>
              <a:rPr lang="en-US" b="1" dirty="0"/>
              <a:t>Rehearsed</a:t>
            </a:r>
            <a:r>
              <a:rPr lang="en-US" dirty="0"/>
              <a:t> ability to communicate in specific, </a:t>
            </a:r>
            <a:r>
              <a:rPr lang="en-US" b="1" dirty="0"/>
              <a:t>familiar settings</a:t>
            </a:r>
            <a:r>
              <a:rPr lang="en-US" dirty="0"/>
              <a:t>.</a:t>
            </a:r>
          </a:p>
          <a:p>
            <a:r>
              <a:rPr lang="en-US" b="1" dirty="0">
                <a:solidFill>
                  <a:srgbClr val="000066"/>
                </a:solidFill>
              </a:rPr>
              <a:t> </a:t>
            </a:r>
            <a:r>
              <a:rPr lang="en-US" b="1" dirty="0">
                <a:solidFill>
                  <a:srgbClr val="FF0000"/>
                </a:solidFill>
              </a:rPr>
              <a:t>Far Transfer</a:t>
            </a:r>
            <a:r>
              <a:rPr lang="en-US" b="1" dirty="0">
                <a:solidFill>
                  <a:srgbClr val="0066FF"/>
                </a:solidFill>
              </a:rPr>
              <a:t> </a:t>
            </a:r>
            <a:r>
              <a:rPr lang="en-US" b="1" dirty="0"/>
              <a:t>&lt;=&gt;</a:t>
            </a:r>
            <a:r>
              <a:rPr lang="en-US" b="1" dirty="0">
                <a:solidFill>
                  <a:srgbClr val="0066FF"/>
                </a:solidFill>
              </a:rPr>
              <a:t> Proficiency</a:t>
            </a:r>
            <a:endParaRPr lang="en-US" b="1" dirty="0"/>
          </a:p>
          <a:p>
            <a:pPr lvl="1"/>
            <a:r>
              <a:rPr lang="en-US" b="1" dirty="0"/>
              <a:t>Unrehearsed</a:t>
            </a:r>
            <a:r>
              <a:rPr lang="en-US" dirty="0"/>
              <a:t> general ability to accomplish </a:t>
            </a:r>
            <a:r>
              <a:rPr lang="en-US" b="1" dirty="0"/>
              <a:t>real-world communication</a:t>
            </a:r>
            <a:r>
              <a:rPr lang="en-US" dirty="0"/>
              <a:t> tasks across a wide range of topics and settings.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304800" y="0"/>
            <a:ext cx="8305800" cy="1143000"/>
          </a:xfrm>
        </p:spPr>
        <p:txBody>
          <a:bodyPr/>
          <a:lstStyle/>
          <a:p>
            <a:r>
              <a:rPr lang="en-US" sz="4000" dirty="0"/>
              <a:t>When teaching and testing are</a:t>
            </a:r>
            <a:br>
              <a:rPr lang="en-US" sz="4000" dirty="0"/>
            </a:br>
            <a:r>
              <a:rPr lang="en-US" sz="4000" dirty="0"/>
              <a:t>not aligned, learning suffers.  </a:t>
            </a:r>
          </a:p>
        </p:txBody>
      </p:sp>
      <p:sp>
        <p:nvSpPr>
          <p:cNvPr id="75779" name="Rectangle 3"/>
          <p:cNvSpPr>
            <a:spLocks noGrp="1" noChangeArrowheads="1"/>
          </p:cNvSpPr>
          <p:nvPr>
            <p:ph type="body" idx="4294967295"/>
          </p:nvPr>
        </p:nvSpPr>
        <p:spPr>
          <a:xfrm>
            <a:off x="457200" y="1371600"/>
            <a:ext cx="8382000" cy="5181600"/>
          </a:xfrm>
        </p:spPr>
        <p:txBody>
          <a:bodyPr/>
          <a:lstStyle/>
          <a:p>
            <a:pPr>
              <a:lnSpc>
                <a:spcPts val="3000"/>
              </a:lnSpc>
              <a:spcBef>
                <a:spcPct val="0"/>
              </a:spcBef>
            </a:pPr>
            <a:r>
              <a:rPr lang="en-US" b="1" dirty="0">
                <a:solidFill>
                  <a:srgbClr val="000066"/>
                </a:solidFill>
              </a:rPr>
              <a:t> </a:t>
            </a:r>
            <a:r>
              <a:rPr lang="en-US" b="1" dirty="0">
                <a:solidFill>
                  <a:srgbClr val="FF0000"/>
                </a:solidFill>
              </a:rPr>
              <a:t>Limited Transfer Teaching </a:t>
            </a:r>
          </a:p>
          <a:p>
            <a:pPr>
              <a:lnSpc>
                <a:spcPts val="3000"/>
              </a:lnSpc>
              <a:spcBef>
                <a:spcPct val="0"/>
              </a:spcBef>
              <a:buFontTx/>
              <a:buNone/>
            </a:pPr>
            <a:r>
              <a:rPr lang="en-US" b="1" dirty="0">
                <a:solidFill>
                  <a:srgbClr val="0066FF"/>
                </a:solidFill>
              </a:rPr>
              <a:t>		</a:t>
            </a:r>
            <a:r>
              <a:rPr lang="en-US" b="1" dirty="0"/>
              <a:t>+</a:t>
            </a:r>
            <a:r>
              <a:rPr lang="en-US" b="1" dirty="0">
                <a:solidFill>
                  <a:srgbClr val="0066FF"/>
                </a:solidFill>
              </a:rPr>
              <a:t> Proficiency Testing </a:t>
            </a:r>
          </a:p>
          <a:p>
            <a:pPr>
              <a:lnSpc>
                <a:spcPts val="3000"/>
              </a:lnSpc>
              <a:spcBef>
                <a:spcPct val="0"/>
              </a:spcBef>
              <a:buFontTx/>
              <a:buNone/>
            </a:pPr>
            <a:r>
              <a:rPr lang="en-US" b="1" dirty="0">
                <a:solidFill>
                  <a:srgbClr val="0066FF"/>
                </a:solidFill>
              </a:rPr>
              <a:t>			</a:t>
            </a:r>
            <a:r>
              <a:rPr lang="en-US" sz="3400" b="1" dirty="0">
                <a:solidFill>
                  <a:srgbClr val="000000"/>
                </a:solidFill>
              </a:rPr>
              <a:t>=</a:t>
            </a:r>
            <a:r>
              <a:rPr lang="en-US" sz="3400" b="1" dirty="0">
                <a:solidFill>
                  <a:srgbClr val="0066FF"/>
                </a:solidFill>
              </a:rPr>
              <a:t> </a:t>
            </a:r>
            <a:r>
              <a:rPr lang="en-US" sz="3400" b="1" dirty="0"/>
              <a:t>Learning F</a:t>
            </a:r>
            <a:r>
              <a:rPr lang="en-US" sz="3400" b="1" dirty="0">
                <a:solidFill>
                  <a:srgbClr val="000000"/>
                </a:solidFill>
              </a:rPr>
              <a:t>ailure</a:t>
            </a:r>
          </a:p>
          <a:p>
            <a:pPr lvl="1"/>
            <a:r>
              <a:rPr lang="en-US" dirty="0"/>
              <a:t>Learners won’t be prepared for the tests.</a:t>
            </a:r>
          </a:p>
          <a:p>
            <a:pPr lvl="1"/>
            <a:r>
              <a:rPr lang="en-US" dirty="0"/>
              <a:t>Motivation will be reduced.</a:t>
            </a:r>
          </a:p>
          <a:p>
            <a:pPr lvl="1"/>
            <a:endParaRPr lang="en-US" sz="1200" dirty="0"/>
          </a:p>
          <a:p>
            <a:pPr>
              <a:lnSpc>
                <a:spcPts val="3000"/>
              </a:lnSpc>
              <a:spcBef>
                <a:spcPct val="0"/>
              </a:spcBef>
            </a:pPr>
            <a:r>
              <a:rPr lang="en-US" b="1" dirty="0">
                <a:solidFill>
                  <a:srgbClr val="FF0000"/>
                </a:solidFill>
              </a:rPr>
              <a:t>Far Transfer Teaching</a:t>
            </a:r>
          </a:p>
          <a:p>
            <a:pPr>
              <a:lnSpc>
                <a:spcPts val="3000"/>
              </a:lnSpc>
              <a:spcBef>
                <a:spcPct val="0"/>
              </a:spcBef>
              <a:buFontTx/>
              <a:buNone/>
            </a:pPr>
            <a:r>
              <a:rPr lang="en-US" b="1" dirty="0">
                <a:solidFill>
                  <a:srgbClr val="0066FF"/>
                </a:solidFill>
              </a:rPr>
              <a:t> 		</a:t>
            </a:r>
            <a:r>
              <a:rPr lang="en-US" b="1" dirty="0">
                <a:solidFill>
                  <a:srgbClr val="000000"/>
                </a:solidFill>
              </a:rPr>
              <a:t>+</a:t>
            </a:r>
            <a:r>
              <a:rPr lang="en-US" b="1" dirty="0">
                <a:solidFill>
                  <a:srgbClr val="0066FF"/>
                </a:solidFill>
              </a:rPr>
              <a:t> Achievement Testing </a:t>
            </a:r>
          </a:p>
          <a:p>
            <a:pPr>
              <a:lnSpc>
                <a:spcPts val="3000"/>
              </a:lnSpc>
              <a:spcBef>
                <a:spcPct val="0"/>
              </a:spcBef>
              <a:buFontTx/>
              <a:buNone/>
            </a:pPr>
            <a:r>
              <a:rPr lang="en-US" b="1" dirty="0">
                <a:solidFill>
                  <a:srgbClr val="0066FF"/>
                </a:solidFill>
              </a:rPr>
              <a:t>		</a:t>
            </a:r>
            <a:r>
              <a:rPr lang="en-US" sz="3400" b="1" dirty="0">
                <a:solidFill>
                  <a:srgbClr val="0066FF"/>
                </a:solidFill>
              </a:rPr>
              <a:t>	</a:t>
            </a:r>
            <a:r>
              <a:rPr lang="en-US" sz="3400" b="1" dirty="0">
                <a:solidFill>
                  <a:srgbClr val="000000"/>
                </a:solidFill>
              </a:rPr>
              <a:t>= Limited Transfer Learning</a:t>
            </a:r>
          </a:p>
          <a:p>
            <a:pPr lvl="1"/>
            <a:r>
              <a:rPr lang="en-US" dirty="0"/>
              <a:t>Students will adjust their learning to the tests.</a:t>
            </a:r>
          </a:p>
          <a:p>
            <a:pPr lvl="1"/>
            <a:r>
              <a:rPr lang="en-US" dirty="0"/>
              <a:t>Motivation will be reduced.</a:t>
            </a:r>
          </a:p>
          <a:p>
            <a:pPr>
              <a:lnSpc>
                <a:spcPts val="3000"/>
              </a:lnSpc>
              <a:spcBef>
                <a:spcPct val="0"/>
              </a:spcBef>
              <a:buFontTx/>
              <a:buNone/>
            </a:pPr>
            <a:endParaRPr lang="en-US" sz="3400" b="1" u="sn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304800" y="0"/>
            <a:ext cx="8305800" cy="1524000"/>
          </a:xfrm>
        </p:spPr>
        <p:txBody>
          <a:bodyPr/>
          <a:lstStyle/>
          <a:p>
            <a:r>
              <a:rPr lang="en-US" sz="4000"/>
              <a:t>When teaching and testing are</a:t>
            </a:r>
            <a:br>
              <a:rPr lang="en-US" sz="4000"/>
            </a:br>
            <a:r>
              <a:rPr lang="en-US" sz="4000"/>
              <a:t>not aligned, learning suffers.  </a:t>
            </a:r>
          </a:p>
        </p:txBody>
      </p:sp>
      <p:sp>
        <p:nvSpPr>
          <p:cNvPr id="77827" name="Rectangle 3"/>
          <p:cNvSpPr>
            <a:spLocks noGrp="1" noChangeArrowheads="1"/>
          </p:cNvSpPr>
          <p:nvPr>
            <p:ph type="body" idx="4294967295"/>
          </p:nvPr>
        </p:nvSpPr>
        <p:spPr>
          <a:xfrm>
            <a:off x="457200" y="1524000"/>
            <a:ext cx="8382000" cy="5181600"/>
          </a:xfrm>
        </p:spPr>
        <p:txBody>
          <a:bodyPr/>
          <a:lstStyle/>
          <a:p>
            <a:pPr>
              <a:lnSpc>
                <a:spcPts val="3000"/>
              </a:lnSpc>
              <a:spcBef>
                <a:spcPct val="0"/>
              </a:spcBef>
            </a:pPr>
            <a:r>
              <a:rPr lang="en-US" b="1">
                <a:solidFill>
                  <a:srgbClr val="000066"/>
                </a:solidFill>
              </a:rPr>
              <a:t> </a:t>
            </a:r>
            <a:r>
              <a:rPr lang="en-US" b="1">
                <a:solidFill>
                  <a:srgbClr val="FF0000"/>
                </a:solidFill>
              </a:rPr>
              <a:t>Limited Transfer Teaching </a:t>
            </a:r>
          </a:p>
          <a:p>
            <a:pPr>
              <a:lnSpc>
                <a:spcPts val="3000"/>
              </a:lnSpc>
              <a:spcBef>
                <a:spcPct val="0"/>
              </a:spcBef>
              <a:buFontTx/>
              <a:buNone/>
            </a:pPr>
            <a:r>
              <a:rPr lang="en-US" b="1">
                <a:solidFill>
                  <a:srgbClr val="0066FF"/>
                </a:solidFill>
              </a:rPr>
              <a:t>		</a:t>
            </a:r>
            <a:r>
              <a:rPr lang="en-US" b="1"/>
              <a:t>+</a:t>
            </a:r>
            <a:r>
              <a:rPr lang="en-US" b="1">
                <a:solidFill>
                  <a:srgbClr val="0066FF"/>
                </a:solidFill>
              </a:rPr>
              <a:t> Proficiency Testing </a:t>
            </a:r>
          </a:p>
          <a:p>
            <a:pPr>
              <a:lnSpc>
                <a:spcPts val="3000"/>
              </a:lnSpc>
              <a:spcBef>
                <a:spcPct val="0"/>
              </a:spcBef>
              <a:buFontTx/>
              <a:buNone/>
            </a:pPr>
            <a:r>
              <a:rPr lang="en-US" b="1">
                <a:solidFill>
                  <a:srgbClr val="0066FF"/>
                </a:solidFill>
              </a:rPr>
              <a:t>			</a:t>
            </a:r>
            <a:r>
              <a:rPr lang="en-US" sz="3400" b="1">
                <a:solidFill>
                  <a:srgbClr val="000000"/>
                </a:solidFill>
              </a:rPr>
              <a:t>=</a:t>
            </a:r>
            <a:r>
              <a:rPr lang="en-US" sz="3400" b="1">
                <a:solidFill>
                  <a:srgbClr val="0066FF"/>
                </a:solidFill>
              </a:rPr>
              <a:t> </a:t>
            </a:r>
            <a:r>
              <a:rPr lang="en-US" sz="3400" b="1"/>
              <a:t>Learning F</a:t>
            </a:r>
            <a:r>
              <a:rPr lang="en-US" sz="3400" b="1">
                <a:solidFill>
                  <a:srgbClr val="000000"/>
                </a:solidFill>
              </a:rPr>
              <a:t>ailure</a:t>
            </a:r>
          </a:p>
          <a:p>
            <a:pPr>
              <a:lnSpc>
                <a:spcPts val="3000"/>
              </a:lnSpc>
              <a:spcBef>
                <a:spcPct val="0"/>
              </a:spcBef>
              <a:buFontTx/>
              <a:buNone/>
            </a:pPr>
            <a:endParaRPr lang="en-US"/>
          </a:p>
          <a:p>
            <a:pPr>
              <a:lnSpc>
                <a:spcPts val="3000"/>
              </a:lnSpc>
              <a:spcBef>
                <a:spcPct val="0"/>
              </a:spcBef>
            </a:pPr>
            <a:r>
              <a:rPr lang="en-US" b="1">
                <a:solidFill>
                  <a:srgbClr val="FF0000"/>
                </a:solidFill>
              </a:rPr>
              <a:t>Far Transfer Teaching</a:t>
            </a:r>
          </a:p>
          <a:p>
            <a:pPr>
              <a:lnSpc>
                <a:spcPts val="3000"/>
              </a:lnSpc>
              <a:spcBef>
                <a:spcPct val="0"/>
              </a:spcBef>
              <a:buFontTx/>
              <a:buNone/>
            </a:pPr>
            <a:r>
              <a:rPr lang="en-US" b="1">
                <a:solidFill>
                  <a:srgbClr val="0066FF"/>
                </a:solidFill>
              </a:rPr>
              <a:t> 		</a:t>
            </a:r>
            <a:r>
              <a:rPr lang="en-US" b="1">
                <a:solidFill>
                  <a:srgbClr val="000000"/>
                </a:solidFill>
              </a:rPr>
              <a:t>+</a:t>
            </a:r>
            <a:r>
              <a:rPr lang="en-US" b="1">
                <a:solidFill>
                  <a:srgbClr val="0066FF"/>
                </a:solidFill>
              </a:rPr>
              <a:t> Achievement Testing </a:t>
            </a:r>
          </a:p>
          <a:p>
            <a:pPr>
              <a:lnSpc>
                <a:spcPts val="3000"/>
              </a:lnSpc>
              <a:spcBef>
                <a:spcPct val="0"/>
              </a:spcBef>
              <a:buFontTx/>
              <a:buNone/>
            </a:pPr>
            <a:r>
              <a:rPr lang="en-US" b="1">
                <a:solidFill>
                  <a:srgbClr val="0066FF"/>
                </a:solidFill>
              </a:rPr>
              <a:t>		</a:t>
            </a:r>
            <a:r>
              <a:rPr lang="en-US" sz="3400" b="1">
                <a:solidFill>
                  <a:srgbClr val="0066FF"/>
                </a:solidFill>
              </a:rPr>
              <a:t>	</a:t>
            </a:r>
            <a:r>
              <a:rPr lang="en-US" sz="3400" b="1">
                <a:solidFill>
                  <a:srgbClr val="000000"/>
                </a:solidFill>
              </a:rPr>
              <a:t>= Limited Transfer Learning</a:t>
            </a:r>
          </a:p>
          <a:p>
            <a:pPr>
              <a:lnSpc>
                <a:spcPts val="3000"/>
              </a:lnSpc>
              <a:spcBef>
                <a:spcPct val="0"/>
              </a:spcBef>
              <a:buFontTx/>
              <a:buNone/>
            </a:pPr>
            <a:endParaRPr lang="en-US" sz="3400" b="1" u="sng"/>
          </a:p>
          <a:p>
            <a:pPr>
              <a:buFontTx/>
              <a:buNone/>
            </a:pPr>
            <a:r>
              <a:rPr lang="en-US" b="1">
                <a:solidFill>
                  <a:srgbClr val="FF3300"/>
                </a:solidFill>
              </a:rPr>
              <a:t>	Note # 2:  The tests used can limit the level of the students’ learning.</a:t>
            </a:r>
            <a:endParaRPr lang="en-US" b="1"/>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r>
              <a:rPr lang="en-US" sz="4000" dirty="0"/>
              <a:t>Conclusion:</a:t>
            </a:r>
            <a:br>
              <a:rPr lang="en-US" sz="4000" dirty="0"/>
            </a:br>
            <a:r>
              <a:rPr lang="en-US" sz="4000" dirty="0"/>
              <a:t>Use Appropriate Testing Procedures</a:t>
            </a:r>
          </a:p>
        </p:txBody>
      </p:sp>
      <p:sp>
        <p:nvSpPr>
          <p:cNvPr id="20483" name="Rectangle 3"/>
          <p:cNvSpPr>
            <a:spLocks noGrp="1" noChangeArrowheads="1"/>
          </p:cNvSpPr>
          <p:nvPr>
            <p:ph type="body" idx="1"/>
          </p:nvPr>
        </p:nvSpPr>
        <p:spPr>
          <a:xfrm>
            <a:off x="685800" y="1371600"/>
            <a:ext cx="7772400" cy="5029200"/>
          </a:xfrm>
        </p:spPr>
        <p:txBody>
          <a:bodyPr/>
          <a:lstStyle/>
          <a:p>
            <a:pPr>
              <a:lnSpc>
                <a:spcPct val="90000"/>
              </a:lnSpc>
            </a:pPr>
            <a:r>
              <a:rPr lang="en-US" dirty="0"/>
              <a:t>Don’t select tests based on their price, availability, or ease of scoring.</a:t>
            </a:r>
          </a:p>
          <a:p>
            <a:pPr>
              <a:lnSpc>
                <a:spcPct val="90000"/>
              </a:lnSpc>
            </a:pPr>
            <a:r>
              <a:rPr lang="en-US" dirty="0"/>
              <a:t>Do insure that the tests used match the breadth of your desired learner outcomes.</a:t>
            </a:r>
          </a:p>
          <a:p>
            <a:pPr>
              <a:lnSpc>
                <a:spcPct val="90000"/>
              </a:lnSpc>
            </a:pPr>
            <a:r>
              <a:rPr lang="en-US" dirty="0"/>
              <a:t>Do insure the type of test used matches the level of learning desired.</a:t>
            </a:r>
          </a:p>
          <a:p>
            <a:pPr lvl="1">
              <a:lnSpc>
                <a:spcPct val="90000"/>
              </a:lnSpc>
            </a:pPr>
            <a:r>
              <a:rPr lang="en-US" dirty="0"/>
              <a:t>Achievement tests for limited transfer objectives.</a:t>
            </a:r>
          </a:p>
          <a:p>
            <a:pPr lvl="1">
              <a:lnSpc>
                <a:spcPct val="90000"/>
              </a:lnSpc>
            </a:pPr>
            <a:r>
              <a:rPr lang="en-US" dirty="0"/>
              <a:t>Performance tests for near transfer objectives.</a:t>
            </a:r>
          </a:p>
          <a:p>
            <a:pPr lvl="1">
              <a:lnSpc>
                <a:spcPct val="90000"/>
              </a:lnSpc>
            </a:pPr>
            <a:r>
              <a:rPr lang="en-US" dirty="0"/>
              <a:t>Proficiency tests for far transfer objectives.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924800" cy="1981200"/>
          </a:xfrm>
        </p:spPr>
        <p:txBody>
          <a:bodyPr/>
          <a:lstStyle/>
          <a:p>
            <a:r>
              <a:rPr lang="en-US" sz="4000" dirty="0"/>
              <a:t>If these suggestions are followed, a different educational model will emerge – a model that will:</a:t>
            </a:r>
          </a:p>
        </p:txBody>
      </p:sp>
      <p:sp>
        <p:nvSpPr>
          <p:cNvPr id="23555" name="Rectangle 3"/>
          <p:cNvSpPr>
            <a:spLocks noGrp="1" noChangeArrowheads="1"/>
          </p:cNvSpPr>
          <p:nvPr>
            <p:ph type="body" idx="1"/>
          </p:nvPr>
        </p:nvSpPr>
        <p:spPr>
          <a:xfrm>
            <a:off x="685800" y="2590800"/>
            <a:ext cx="7772400" cy="3505200"/>
          </a:xfrm>
        </p:spPr>
        <p:txBody>
          <a:bodyPr/>
          <a:lstStyle/>
          <a:p>
            <a:r>
              <a:rPr lang="en-US" dirty="0"/>
              <a:t>Not be based on successively derived, reduced subsets of the real objectives.</a:t>
            </a:r>
          </a:p>
          <a:p>
            <a:r>
              <a:rPr lang="en-US" dirty="0"/>
              <a:t>Maintain students’ and teachers’ focus on the program’s true learning objectives.</a:t>
            </a:r>
          </a:p>
          <a:p>
            <a:r>
              <a:rPr lang="en-US" dirty="0"/>
              <a:t>Change the role of the teacher from “presenter” to “</a:t>
            </a:r>
            <a:r>
              <a:rPr lang="en-US" dirty="0" smtClean="0"/>
              <a:t>facilitator.”</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447800"/>
          </a:xfrm>
        </p:spPr>
        <p:txBody>
          <a:bodyPr/>
          <a:lstStyle/>
          <a:p>
            <a:r>
              <a:rPr lang="en-US" dirty="0" smtClean="0"/>
              <a:t>We Can Replace Reduced-Scope,</a:t>
            </a:r>
            <a:br>
              <a:rPr lang="en-US" dirty="0" smtClean="0"/>
            </a:br>
            <a:r>
              <a:rPr lang="en-US" dirty="0" smtClean="0"/>
              <a:t>Test-Based Instruction…</a:t>
            </a:r>
            <a:endParaRPr lang="en-US" sz="3600" dirty="0"/>
          </a:p>
        </p:txBody>
      </p:sp>
      <p:sp>
        <p:nvSpPr>
          <p:cNvPr id="11267" name="Oval 3"/>
          <p:cNvSpPr>
            <a:spLocks noChangeArrowheads="1"/>
          </p:cNvSpPr>
          <p:nvPr/>
        </p:nvSpPr>
        <p:spPr bwMode="auto">
          <a:xfrm>
            <a:off x="457200" y="3505200"/>
            <a:ext cx="2362200" cy="22860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68" name="Oval 4"/>
          <p:cNvSpPr>
            <a:spLocks noChangeArrowheads="1"/>
          </p:cNvSpPr>
          <p:nvPr/>
        </p:nvSpPr>
        <p:spPr bwMode="auto">
          <a:xfrm>
            <a:off x="3276600" y="3886200"/>
            <a:ext cx="1447800" cy="15240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69" name="Oval 5"/>
          <p:cNvSpPr>
            <a:spLocks noChangeArrowheads="1"/>
          </p:cNvSpPr>
          <p:nvPr/>
        </p:nvSpPr>
        <p:spPr bwMode="auto">
          <a:xfrm>
            <a:off x="5562600" y="4191000"/>
            <a:ext cx="1143000" cy="1066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0" name="Oval 6"/>
          <p:cNvSpPr>
            <a:spLocks noChangeArrowheads="1"/>
          </p:cNvSpPr>
          <p:nvPr/>
        </p:nvSpPr>
        <p:spPr bwMode="auto">
          <a:xfrm>
            <a:off x="7467600" y="4343400"/>
            <a:ext cx="762000" cy="685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71" name="Text Box 7"/>
          <p:cNvSpPr txBox="1">
            <a:spLocks noChangeArrowheads="1"/>
          </p:cNvSpPr>
          <p:nvPr/>
        </p:nvSpPr>
        <p:spPr bwMode="auto">
          <a:xfrm>
            <a:off x="990600" y="3981271"/>
            <a:ext cx="1905000" cy="120032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Instructional Goals and Learning Outcomes</a:t>
            </a:r>
          </a:p>
        </p:txBody>
      </p:sp>
      <p:sp>
        <p:nvSpPr>
          <p:cNvPr id="11272" name="Text Box 8"/>
          <p:cNvSpPr txBox="1">
            <a:spLocks noChangeArrowheads="1"/>
          </p:cNvSpPr>
          <p:nvPr/>
        </p:nvSpPr>
        <p:spPr bwMode="auto">
          <a:xfrm>
            <a:off x="3429000" y="4419600"/>
            <a:ext cx="1371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Textbook</a:t>
            </a:r>
          </a:p>
        </p:txBody>
      </p:sp>
      <p:sp>
        <p:nvSpPr>
          <p:cNvPr id="11273" name="Text Box 9"/>
          <p:cNvSpPr txBox="1">
            <a:spLocks noChangeArrowheads="1"/>
          </p:cNvSpPr>
          <p:nvPr/>
        </p:nvSpPr>
        <p:spPr bwMode="auto">
          <a:xfrm>
            <a:off x="5562600" y="4495800"/>
            <a:ext cx="11430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Teaching</a:t>
            </a:r>
          </a:p>
        </p:txBody>
      </p:sp>
      <p:sp>
        <p:nvSpPr>
          <p:cNvPr id="11274" name="Text Box 10"/>
          <p:cNvSpPr txBox="1">
            <a:spLocks noChangeArrowheads="1"/>
          </p:cNvSpPr>
          <p:nvPr/>
        </p:nvSpPr>
        <p:spPr bwMode="auto">
          <a:xfrm>
            <a:off x="7543800" y="4495800"/>
            <a:ext cx="838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Test</a:t>
            </a:r>
          </a:p>
        </p:txBody>
      </p:sp>
      <p:sp>
        <p:nvSpPr>
          <p:cNvPr id="11275" name="Text Box 11"/>
          <p:cNvSpPr txBox="1">
            <a:spLocks noChangeArrowheads="1"/>
          </p:cNvSpPr>
          <p:nvPr/>
        </p:nvSpPr>
        <p:spPr bwMode="auto">
          <a:xfrm>
            <a:off x="685800" y="2057400"/>
            <a:ext cx="2286000" cy="1477328"/>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pPr>
            <a:r>
              <a:rPr lang="en-US" sz="1800" dirty="0"/>
              <a:t>       High academic goals are set and learner outcomes are defined.</a:t>
            </a:r>
          </a:p>
        </p:txBody>
      </p:sp>
      <p:sp>
        <p:nvSpPr>
          <p:cNvPr id="11276" name="Rectangle 12"/>
          <p:cNvSpPr>
            <a:spLocks noChangeArrowheads="1"/>
          </p:cNvSpPr>
          <p:nvPr/>
        </p:nvSpPr>
        <p:spPr bwMode="auto">
          <a:xfrm>
            <a:off x="2778125" y="2068513"/>
            <a:ext cx="2403475" cy="1465262"/>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pPr>
            <a:r>
              <a:rPr lang="en-US" sz="1800" dirty="0"/>
              <a:t>        Developers include examples of the most important goals in a textbook.</a:t>
            </a:r>
          </a:p>
        </p:txBody>
      </p:sp>
      <p:sp>
        <p:nvSpPr>
          <p:cNvPr id="11277" name="Text Box 13"/>
          <p:cNvSpPr txBox="1">
            <a:spLocks noChangeArrowheads="1"/>
          </p:cNvSpPr>
          <p:nvPr/>
        </p:nvSpPr>
        <p:spPr bwMode="auto">
          <a:xfrm>
            <a:off x="5257800" y="2057400"/>
            <a:ext cx="1905000" cy="1465263"/>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800"/>
              <a:t>       Teachers present as much of the textbook as time allows.</a:t>
            </a:r>
          </a:p>
        </p:txBody>
      </p:sp>
      <p:sp>
        <p:nvSpPr>
          <p:cNvPr id="11278" name="Rectangle 14"/>
          <p:cNvSpPr>
            <a:spLocks noChangeArrowheads="1"/>
          </p:cNvSpPr>
          <p:nvPr/>
        </p:nvSpPr>
        <p:spPr bwMode="auto">
          <a:xfrm>
            <a:off x="6934200" y="2057400"/>
            <a:ext cx="1981200" cy="173990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800"/>
              <a:t>        Students are only tested on a sample of items drawn from the textbook.</a:t>
            </a:r>
          </a:p>
        </p:txBody>
      </p:sp>
      <p:sp>
        <p:nvSpPr>
          <p:cNvPr id="11279" name="Line 15"/>
          <p:cNvSpPr>
            <a:spLocks noChangeShapeType="1"/>
          </p:cNvSpPr>
          <p:nvPr/>
        </p:nvSpPr>
        <p:spPr bwMode="auto">
          <a:xfrm>
            <a:off x="2819400" y="4724400"/>
            <a:ext cx="4572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0" name="Line 16"/>
          <p:cNvSpPr>
            <a:spLocks noChangeShapeType="1"/>
          </p:cNvSpPr>
          <p:nvPr/>
        </p:nvSpPr>
        <p:spPr bwMode="auto">
          <a:xfrm>
            <a:off x="4724400" y="4724400"/>
            <a:ext cx="8382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1" name="Line 17"/>
          <p:cNvSpPr>
            <a:spLocks noChangeShapeType="1"/>
          </p:cNvSpPr>
          <p:nvPr/>
        </p:nvSpPr>
        <p:spPr bwMode="auto">
          <a:xfrm>
            <a:off x="6705600" y="4724400"/>
            <a:ext cx="762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282" name="Text Box 18"/>
          <p:cNvSpPr txBox="1">
            <a:spLocks noChangeArrowheads="1"/>
          </p:cNvSpPr>
          <p:nvPr/>
        </p:nvSpPr>
        <p:spPr bwMode="auto">
          <a:xfrm>
            <a:off x="3044825" y="2071688"/>
            <a:ext cx="342900" cy="366712"/>
          </a:xfrm>
          <a:prstGeom prst="rect">
            <a:avLst/>
          </a:prstGeom>
          <a:noFill/>
          <a:ln w="9525">
            <a:noFill/>
            <a:miter lim="800000"/>
            <a:headEnd/>
            <a:tailEnd/>
          </a:ln>
          <a:effectLst/>
        </p:spPr>
        <p:txBody>
          <a:bodyPr wrap="none">
            <a:prstTxWarp prst="textNoShape">
              <a:avLst/>
            </a:prstTxWarp>
            <a:spAutoFit/>
          </a:bodyPr>
          <a:lstStyle/>
          <a:p>
            <a:r>
              <a:rPr lang="en-US" sz="1800"/>
              <a:t>2</a:t>
            </a:r>
            <a:r>
              <a:rPr lang="en-US" sz="1400"/>
              <a:t>.</a:t>
            </a:r>
          </a:p>
        </p:txBody>
      </p:sp>
      <p:sp>
        <p:nvSpPr>
          <p:cNvPr id="11283" name="Text Box 19"/>
          <p:cNvSpPr txBox="1">
            <a:spLocks noChangeArrowheads="1"/>
          </p:cNvSpPr>
          <p:nvPr/>
        </p:nvSpPr>
        <p:spPr bwMode="auto">
          <a:xfrm>
            <a:off x="9144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dirty="0"/>
              <a:t>1</a:t>
            </a:r>
            <a:r>
              <a:rPr lang="en-US" sz="1400" dirty="0"/>
              <a:t>.</a:t>
            </a:r>
          </a:p>
        </p:txBody>
      </p:sp>
      <p:sp>
        <p:nvSpPr>
          <p:cNvPr id="11284" name="Text Box 20"/>
          <p:cNvSpPr txBox="1">
            <a:spLocks noChangeArrowheads="1"/>
          </p:cNvSpPr>
          <p:nvPr/>
        </p:nvSpPr>
        <p:spPr bwMode="auto">
          <a:xfrm>
            <a:off x="54864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a:t>3</a:t>
            </a:r>
            <a:r>
              <a:rPr lang="en-US" sz="1400"/>
              <a:t>.</a:t>
            </a:r>
          </a:p>
        </p:txBody>
      </p:sp>
      <p:sp>
        <p:nvSpPr>
          <p:cNvPr id="11285" name="Text Box 21"/>
          <p:cNvSpPr txBox="1">
            <a:spLocks noChangeArrowheads="1"/>
          </p:cNvSpPr>
          <p:nvPr/>
        </p:nvSpPr>
        <p:spPr bwMode="auto">
          <a:xfrm>
            <a:off x="7200900" y="2057400"/>
            <a:ext cx="342900" cy="366713"/>
          </a:xfrm>
          <a:prstGeom prst="rect">
            <a:avLst/>
          </a:prstGeom>
          <a:noFill/>
          <a:ln w="9525">
            <a:noFill/>
            <a:miter lim="800000"/>
            <a:headEnd/>
            <a:tailEnd/>
          </a:ln>
          <a:effectLst/>
        </p:spPr>
        <p:txBody>
          <a:bodyPr wrap="none">
            <a:prstTxWarp prst="textNoShape">
              <a:avLst/>
            </a:prstTxWarp>
            <a:spAutoFit/>
          </a:bodyPr>
          <a:lstStyle/>
          <a:p>
            <a:r>
              <a:rPr lang="en-US" sz="1800"/>
              <a:t>4</a:t>
            </a:r>
            <a:r>
              <a:rPr lang="en-US" sz="140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52400"/>
            <a:ext cx="8458200" cy="1295400"/>
          </a:xfrm>
        </p:spPr>
        <p:txBody>
          <a:bodyPr/>
          <a:lstStyle/>
          <a:p>
            <a:r>
              <a:rPr lang="en-US" dirty="0"/>
              <a:t>…with Outcomes-Based Instruction</a:t>
            </a:r>
            <a:endParaRPr lang="en-US" sz="3600" dirty="0"/>
          </a:p>
        </p:txBody>
      </p:sp>
      <p:sp>
        <p:nvSpPr>
          <p:cNvPr id="21507" name="Oval 3"/>
          <p:cNvSpPr>
            <a:spLocks noChangeArrowheads="1"/>
          </p:cNvSpPr>
          <p:nvPr/>
        </p:nvSpPr>
        <p:spPr bwMode="auto">
          <a:xfrm>
            <a:off x="1524000" y="1752600"/>
            <a:ext cx="2667000" cy="25908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08" name="Text Box 4"/>
          <p:cNvSpPr txBox="1">
            <a:spLocks noChangeArrowheads="1"/>
          </p:cNvSpPr>
          <p:nvPr/>
        </p:nvSpPr>
        <p:spPr bwMode="auto">
          <a:xfrm>
            <a:off x="1828800" y="2438400"/>
            <a:ext cx="2209800" cy="11557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Real-world Instructional Domains:  cognitive understanding, psychomotor skills, and affective insights.</a:t>
            </a:r>
          </a:p>
        </p:txBody>
      </p:sp>
      <p:sp>
        <p:nvSpPr>
          <p:cNvPr id="21509" name="Text Box 5"/>
          <p:cNvSpPr txBox="1">
            <a:spLocks noChangeArrowheads="1"/>
          </p:cNvSpPr>
          <p:nvPr/>
        </p:nvSpPr>
        <p:spPr bwMode="auto">
          <a:xfrm>
            <a:off x="-76200" y="1676400"/>
            <a:ext cx="2057400" cy="942975"/>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400"/>
              <a:t>          Set instructional goals and define expected learner outcomes.</a:t>
            </a:r>
          </a:p>
        </p:txBody>
      </p:sp>
      <p:sp>
        <p:nvSpPr>
          <p:cNvPr id="21510" name="Text Box 6"/>
          <p:cNvSpPr txBox="1">
            <a:spLocks noChangeArrowheads="1"/>
          </p:cNvSpPr>
          <p:nvPr/>
        </p:nvSpPr>
        <p:spPr bwMode="auto">
          <a:xfrm>
            <a:off x="5334000" y="1447800"/>
            <a:ext cx="3124200" cy="73025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400"/>
              <a:t>          Course developers </a:t>
            </a:r>
            <a:r>
              <a:rPr lang="en-US" sz="1400" u="sng"/>
              <a:t>sample</a:t>
            </a:r>
            <a:r>
              <a:rPr lang="en-US" sz="1400"/>
              <a:t>        from the real-world domain areas to create a textbook.</a:t>
            </a:r>
          </a:p>
        </p:txBody>
      </p:sp>
      <p:sp>
        <p:nvSpPr>
          <p:cNvPr id="21511" name="Rectangle 7"/>
          <p:cNvSpPr>
            <a:spLocks noChangeArrowheads="1"/>
          </p:cNvSpPr>
          <p:nvPr/>
        </p:nvSpPr>
        <p:spPr bwMode="auto">
          <a:xfrm>
            <a:off x="5638800" y="2514600"/>
            <a:ext cx="3048000" cy="2006600"/>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400"/>
              <a:t>         Teachers adapt text materials to learners’ abilities, diagnose learning difficulties, adjust activities and add supplemental materials to help students apply new knowledge and skills in constrained achievement and </a:t>
            </a:r>
            <a:r>
              <a:rPr lang="en-US" sz="1200"/>
              <a:t>performance</a:t>
            </a:r>
            <a:r>
              <a:rPr lang="en-US" sz="1400"/>
              <a:t> areas, and then in real-world proficiency settings.</a:t>
            </a:r>
          </a:p>
        </p:txBody>
      </p:sp>
      <p:sp>
        <p:nvSpPr>
          <p:cNvPr id="21512" name="Oval 8"/>
          <p:cNvSpPr>
            <a:spLocks noChangeArrowheads="1"/>
          </p:cNvSpPr>
          <p:nvPr/>
        </p:nvSpPr>
        <p:spPr bwMode="auto">
          <a:xfrm>
            <a:off x="4191000" y="1295400"/>
            <a:ext cx="1066800" cy="9906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3" name="Text Box 9"/>
          <p:cNvSpPr txBox="1">
            <a:spLocks noChangeArrowheads="1"/>
          </p:cNvSpPr>
          <p:nvPr/>
        </p:nvSpPr>
        <p:spPr bwMode="auto">
          <a:xfrm>
            <a:off x="4343400" y="1600200"/>
            <a:ext cx="9906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Textbook</a:t>
            </a:r>
          </a:p>
        </p:txBody>
      </p:sp>
      <p:sp>
        <p:nvSpPr>
          <p:cNvPr id="21514" name="Text Box 10"/>
          <p:cNvSpPr txBox="1">
            <a:spLocks noChangeArrowheads="1"/>
          </p:cNvSpPr>
          <p:nvPr/>
        </p:nvSpPr>
        <p:spPr bwMode="auto">
          <a:xfrm>
            <a:off x="4648200" y="2971800"/>
            <a:ext cx="9906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Teacher</a:t>
            </a:r>
          </a:p>
        </p:txBody>
      </p:sp>
      <p:sp>
        <p:nvSpPr>
          <p:cNvPr id="21515" name="Oval 11"/>
          <p:cNvSpPr>
            <a:spLocks noChangeArrowheads="1"/>
          </p:cNvSpPr>
          <p:nvPr/>
        </p:nvSpPr>
        <p:spPr bwMode="auto">
          <a:xfrm>
            <a:off x="3962400" y="4191000"/>
            <a:ext cx="1371600" cy="13716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6" name="Text Box 12"/>
          <p:cNvSpPr txBox="1">
            <a:spLocks noChangeArrowheads="1"/>
          </p:cNvSpPr>
          <p:nvPr/>
        </p:nvSpPr>
        <p:spPr bwMode="auto">
          <a:xfrm>
            <a:off x="4191000" y="4724400"/>
            <a:ext cx="9906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Students</a:t>
            </a:r>
          </a:p>
        </p:txBody>
      </p:sp>
      <p:sp>
        <p:nvSpPr>
          <p:cNvPr id="21517" name="Oval 13"/>
          <p:cNvSpPr>
            <a:spLocks noChangeArrowheads="1"/>
          </p:cNvSpPr>
          <p:nvPr/>
        </p:nvSpPr>
        <p:spPr bwMode="auto">
          <a:xfrm>
            <a:off x="2590800" y="4648200"/>
            <a:ext cx="609600" cy="533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8" name="Text Box 14"/>
          <p:cNvSpPr txBox="1">
            <a:spLocks noChangeArrowheads="1"/>
          </p:cNvSpPr>
          <p:nvPr/>
        </p:nvSpPr>
        <p:spPr bwMode="auto">
          <a:xfrm>
            <a:off x="2667000" y="4800600"/>
            <a:ext cx="9906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a:t>Test</a:t>
            </a:r>
          </a:p>
        </p:txBody>
      </p:sp>
      <p:sp>
        <p:nvSpPr>
          <p:cNvPr id="21519" name="Text Box 15"/>
          <p:cNvSpPr txBox="1">
            <a:spLocks noChangeArrowheads="1"/>
          </p:cNvSpPr>
          <p:nvPr/>
        </p:nvSpPr>
        <p:spPr bwMode="auto">
          <a:xfrm>
            <a:off x="76200" y="4343400"/>
            <a:ext cx="22098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21520" name="Text Box 16"/>
          <p:cNvSpPr txBox="1">
            <a:spLocks noChangeArrowheads="1"/>
          </p:cNvSpPr>
          <p:nvPr/>
        </p:nvSpPr>
        <p:spPr bwMode="auto">
          <a:xfrm>
            <a:off x="76200" y="4343400"/>
            <a:ext cx="23622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21521" name="Text Box 17"/>
          <p:cNvSpPr txBox="1">
            <a:spLocks noChangeArrowheads="1"/>
          </p:cNvSpPr>
          <p:nvPr/>
        </p:nvSpPr>
        <p:spPr bwMode="auto">
          <a:xfrm>
            <a:off x="5486400" y="4727575"/>
            <a:ext cx="2819400" cy="1368425"/>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400"/>
              <a:t>          Students practice, expand, and then demonstrate their unrehearsed extemporaneous proficiency across a broad range of real-world settings that are not in the textbook.</a:t>
            </a:r>
          </a:p>
        </p:txBody>
      </p:sp>
      <p:sp>
        <p:nvSpPr>
          <p:cNvPr id="21522" name="Text Box 18"/>
          <p:cNvSpPr txBox="1">
            <a:spLocks noChangeArrowheads="1"/>
          </p:cNvSpPr>
          <p:nvPr/>
        </p:nvSpPr>
        <p:spPr bwMode="auto">
          <a:xfrm>
            <a:off x="0" y="4267200"/>
            <a:ext cx="2590800" cy="1368425"/>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pPr>
            <a:r>
              <a:rPr lang="en-US" sz="1400"/>
              <a:t>          Test developers use an independent sample of  the real-world domain areas to create proficiency tests that are not based on the textbook.</a:t>
            </a:r>
          </a:p>
        </p:txBody>
      </p:sp>
      <p:sp>
        <p:nvSpPr>
          <p:cNvPr id="21523" name="Oval 19"/>
          <p:cNvSpPr>
            <a:spLocks noChangeArrowheads="1"/>
          </p:cNvSpPr>
          <p:nvPr/>
        </p:nvSpPr>
        <p:spPr bwMode="auto">
          <a:xfrm>
            <a:off x="4343400" y="2438400"/>
            <a:ext cx="1371600" cy="13716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4" name="Line 20"/>
          <p:cNvSpPr>
            <a:spLocks noChangeShapeType="1"/>
          </p:cNvSpPr>
          <p:nvPr/>
        </p:nvSpPr>
        <p:spPr bwMode="auto">
          <a:xfrm flipV="1">
            <a:off x="3886200" y="2057400"/>
            <a:ext cx="381000" cy="152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25" name="Line 21"/>
          <p:cNvSpPr>
            <a:spLocks noChangeShapeType="1"/>
          </p:cNvSpPr>
          <p:nvPr/>
        </p:nvSpPr>
        <p:spPr bwMode="auto">
          <a:xfrm>
            <a:off x="4876800" y="2286000"/>
            <a:ext cx="76200" cy="152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26" name="Line 22"/>
          <p:cNvSpPr>
            <a:spLocks noChangeShapeType="1"/>
          </p:cNvSpPr>
          <p:nvPr/>
        </p:nvSpPr>
        <p:spPr bwMode="auto">
          <a:xfrm>
            <a:off x="4191000" y="3048000"/>
            <a:ext cx="152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27" name="Line 23"/>
          <p:cNvSpPr>
            <a:spLocks noChangeShapeType="1"/>
          </p:cNvSpPr>
          <p:nvPr/>
        </p:nvSpPr>
        <p:spPr bwMode="auto">
          <a:xfrm flipH="1">
            <a:off x="4191000" y="3200400"/>
            <a:ext cx="152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28" name="Line 24"/>
          <p:cNvSpPr>
            <a:spLocks noChangeShapeType="1"/>
          </p:cNvSpPr>
          <p:nvPr/>
        </p:nvSpPr>
        <p:spPr bwMode="auto">
          <a:xfrm flipH="1">
            <a:off x="4800600" y="3810000"/>
            <a:ext cx="1524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29" name="Line 25"/>
          <p:cNvSpPr>
            <a:spLocks noChangeShapeType="1"/>
          </p:cNvSpPr>
          <p:nvPr/>
        </p:nvSpPr>
        <p:spPr bwMode="auto">
          <a:xfrm flipH="1">
            <a:off x="3276600" y="4953000"/>
            <a:ext cx="6858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30" name="Line 26"/>
          <p:cNvSpPr>
            <a:spLocks noChangeShapeType="1"/>
          </p:cNvSpPr>
          <p:nvPr/>
        </p:nvSpPr>
        <p:spPr bwMode="auto">
          <a:xfrm>
            <a:off x="2895600" y="4343400"/>
            <a:ext cx="0" cy="304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31" name="Line 27"/>
          <p:cNvSpPr>
            <a:spLocks noChangeShapeType="1"/>
          </p:cNvSpPr>
          <p:nvPr/>
        </p:nvSpPr>
        <p:spPr bwMode="auto">
          <a:xfrm flipH="1" flipV="1">
            <a:off x="3733800" y="4038600"/>
            <a:ext cx="3810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32" name="Line 28"/>
          <p:cNvSpPr>
            <a:spLocks noChangeShapeType="1"/>
          </p:cNvSpPr>
          <p:nvPr/>
        </p:nvSpPr>
        <p:spPr bwMode="auto">
          <a:xfrm>
            <a:off x="3886200" y="3886200"/>
            <a:ext cx="3810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533" name="Text Box 29"/>
          <p:cNvSpPr txBox="1">
            <a:spLocks noChangeArrowheads="1"/>
          </p:cNvSpPr>
          <p:nvPr/>
        </p:nvSpPr>
        <p:spPr bwMode="auto">
          <a:xfrm>
            <a:off x="215900" y="1676400"/>
            <a:ext cx="317500" cy="304800"/>
          </a:xfrm>
          <a:prstGeom prst="rect">
            <a:avLst/>
          </a:prstGeom>
          <a:noFill/>
          <a:ln w="9525">
            <a:noFill/>
            <a:miter lim="800000"/>
            <a:headEnd/>
            <a:tailEnd/>
          </a:ln>
          <a:effectLst/>
        </p:spPr>
        <p:txBody>
          <a:bodyPr wrap="none">
            <a:prstTxWarp prst="textNoShape">
              <a:avLst/>
            </a:prstTxWarp>
            <a:spAutoFit/>
          </a:bodyPr>
          <a:lstStyle/>
          <a:p>
            <a:r>
              <a:rPr lang="en-US" sz="1400"/>
              <a:t>1.</a:t>
            </a:r>
          </a:p>
        </p:txBody>
      </p:sp>
      <p:sp>
        <p:nvSpPr>
          <p:cNvPr id="21534" name="Text Box 30"/>
          <p:cNvSpPr txBox="1">
            <a:spLocks noChangeArrowheads="1"/>
          </p:cNvSpPr>
          <p:nvPr/>
        </p:nvSpPr>
        <p:spPr bwMode="auto">
          <a:xfrm>
            <a:off x="5562600" y="1435100"/>
            <a:ext cx="396875" cy="304800"/>
          </a:xfrm>
          <a:prstGeom prst="rect">
            <a:avLst/>
          </a:prstGeom>
          <a:noFill/>
          <a:ln w="9525">
            <a:noFill/>
            <a:miter lim="800000"/>
            <a:headEnd/>
            <a:tailEnd/>
          </a:ln>
          <a:effectLst/>
        </p:spPr>
        <p:txBody>
          <a:bodyPr wrap="none">
            <a:prstTxWarp prst="textNoShape">
              <a:avLst/>
            </a:prstTxWarp>
            <a:spAutoFit/>
          </a:bodyPr>
          <a:lstStyle/>
          <a:p>
            <a:r>
              <a:rPr lang="en-US" sz="1400"/>
              <a:t>2a.</a:t>
            </a:r>
          </a:p>
        </p:txBody>
      </p:sp>
      <p:sp>
        <p:nvSpPr>
          <p:cNvPr id="21535" name="Text Box 31"/>
          <p:cNvSpPr txBox="1">
            <a:spLocks noChangeArrowheads="1"/>
          </p:cNvSpPr>
          <p:nvPr/>
        </p:nvSpPr>
        <p:spPr bwMode="auto">
          <a:xfrm>
            <a:off x="5867400" y="2514600"/>
            <a:ext cx="317500" cy="304800"/>
          </a:xfrm>
          <a:prstGeom prst="rect">
            <a:avLst/>
          </a:prstGeom>
          <a:noFill/>
          <a:ln w="9525">
            <a:noFill/>
            <a:miter lim="800000"/>
            <a:headEnd/>
            <a:tailEnd/>
          </a:ln>
          <a:effectLst/>
        </p:spPr>
        <p:txBody>
          <a:bodyPr wrap="none">
            <a:prstTxWarp prst="textNoShape">
              <a:avLst/>
            </a:prstTxWarp>
            <a:spAutoFit/>
          </a:bodyPr>
          <a:lstStyle/>
          <a:p>
            <a:r>
              <a:rPr lang="en-US" sz="1400"/>
              <a:t>3.</a:t>
            </a:r>
          </a:p>
        </p:txBody>
      </p:sp>
      <p:sp>
        <p:nvSpPr>
          <p:cNvPr id="21536" name="Text Box 32"/>
          <p:cNvSpPr txBox="1">
            <a:spLocks noChangeArrowheads="1"/>
          </p:cNvSpPr>
          <p:nvPr/>
        </p:nvSpPr>
        <p:spPr bwMode="auto">
          <a:xfrm>
            <a:off x="5778500" y="4724400"/>
            <a:ext cx="317500" cy="304800"/>
          </a:xfrm>
          <a:prstGeom prst="rect">
            <a:avLst/>
          </a:prstGeom>
          <a:noFill/>
          <a:ln w="9525">
            <a:noFill/>
            <a:miter lim="800000"/>
            <a:headEnd/>
            <a:tailEnd/>
          </a:ln>
          <a:effectLst/>
        </p:spPr>
        <p:txBody>
          <a:bodyPr wrap="none">
            <a:prstTxWarp prst="textNoShape">
              <a:avLst/>
            </a:prstTxWarp>
            <a:spAutoFit/>
          </a:bodyPr>
          <a:lstStyle/>
          <a:p>
            <a:r>
              <a:rPr lang="en-US" sz="1400"/>
              <a:t>4.</a:t>
            </a:r>
          </a:p>
        </p:txBody>
      </p:sp>
      <p:sp>
        <p:nvSpPr>
          <p:cNvPr id="21537" name="Text Box 33"/>
          <p:cNvSpPr txBox="1">
            <a:spLocks noChangeArrowheads="1"/>
          </p:cNvSpPr>
          <p:nvPr/>
        </p:nvSpPr>
        <p:spPr bwMode="auto">
          <a:xfrm>
            <a:off x="228600" y="4267200"/>
            <a:ext cx="406400" cy="304800"/>
          </a:xfrm>
          <a:prstGeom prst="rect">
            <a:avLst/>
          </a:prstGeom>
          <a:noFill/>
          <a:ln w="9525">
            <a:noFill/>
            <a:miter lim="800000"/>
            <a:headEnd/>
            <a:tailEnd/>
          </a:ln>
          <a:effectLst/>
        </p:spPr>
        <p:txBody>
          <a:bodyPr wrap="none">
            <a:prstTxWarp prst="textNoShape">
              <a:avLst/>
            </a:prstTxWarp>
            <a:spAutoFit/>
          </a:bodyPr>
          <a:lstStyle/>
          <a:p>
            <a:r>
              <a:rPr lang="en-US" sz="1400"/>
              <a:t>2b.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Times New Roman" pitchFamily="-106" charset="0"/>
                <a:ea typeface="Times New Roman" pitchFamily="-106" charset="0"/>
                <a:cs typeface="Times New Roman" pitchFamily="-106" charset="0"/>
              </a:rPr>
              <a:t>LRC Priorities</a:t>
            </a:r>
            <a:br>
              <a:rPr lang="en-US">
                <a:latin typeface="Times New Roman" pitchFamily="-106" charset="0"/>
                <a:ea typeface="Times New Roman" pitchFamily="-106" charset="0"/>
                <a:cs typeface="Times New Roman" pitchFamily="-106" charset="0"/>
              </a:rPr>
            </a:br>
            <a:r>
              <a:rPr lang="en-US" sz="3600">
                <a:latin typeface="Times New Roman" pitchFamily="-106" charset="0"/>
                <a:ea typeface="Times New Roman" pitchFamily="-106" charset="0"/>
                <a:cs typeface="Times New Roman" pitchFamily="-106" charset="0"/>
              </a:rPr>
              <a:t>(according to Title VI Legislation)</a:t>
            </a:r>
            <a:endParaRPr lang="en-US">
              <a:latin typeface="Times New Roman" pitchFamily="-106" charset="0"/>
              <a:ea typeface="Times New Roman" pitchFamily="-106" charset="0"/>
              <a:cs typeface="Times New Roman" pitchFamily="-106" charset="0"/>
            </a:endParaRPr>
          </a:p>
        </p:txBody>
      </p:sp>
      <p:sp>
        <p:nvSpPr>
          <p:cNvPr id="22531" name="Rectangle 3"/>
          <p:cNvSpPr>
            <a:spLocks noGrp="1" noChangeArrowheads="1"/>
          </p:cNvSpPr>
          <p:nvPr>
            <p:ph type="body" idx="1"/>
          </p:nvPr>
        </p:nvSpPr>
        <p:spPr/>
        <p:txBody>
          <a:bodyPr/>
          <a:lstStyle/>
          <a:p>
            <a:pPr>
              <a:lnSpc>
                <a:spcPct val="90000"/>
              </a:lnSpc>
            </a:pPr>
            <a:r>
              <a:rPr lang="en-US" sz="3400" dirty="0">
                <a:latin typeface="Times New Roman" pitchFamily="-106" charset="0"/>
                <a:ea typeface="Times New Roman" pitchFamily="-106" charset="0"/>
                <a:cs typeface="Times New Roman" pitchFamily="-106" charset="0"/>
              </a:rPr>
              <a:t>Research</a:t>
            </a:r>
          </a:p>
          <a:p>
            <a:pPr>
              <a:lnSpc>
                <a:spcPct val="90000"/>
              </a:lnSpc>
            </a:pPr>
            <a:r>
              <a:rPr lang="en-US" sz="3400" dirty="0">
                <a:latin typeface="Times New Roman" pitchFamily="-106" charset="0"/>
                <a:ea typeface="Times New Roman" pitchFamily="-106" charset="0"/>
                <a:cs typeface="Times New Roman" pitchFamily="-106" charset="0"/>
              </a:rPr>
              <a:t>Materials Development/Dissemination</a:t>
            </a:r>
          </a:p>
          <a:p>
            <a:pPr>
              <a:lnSpc>
                <a:spcPct val="90000"/>
              </a:lnSpc>
            </a:pPr>
            <a:r>
              <a:rPr lang="en-US" sz="3400" dirty="0">
                <a:latin typeface="Times New Roman" pitchFamily="-106" charset="0"/>
                <a:ea typeface="Times New Roman" pitchFamily="-106" charset="0"/>
                <a:cs typeface="Times New Roman" pitchFamily="-106" charset="0"/>
              </a:rPr>
              <a:t>Performance Testing</a:t>
            </a:r>
          </a:p>
          <a:p>
            <a:pPr>
              <a:lnSpc>
                <a:spcPct val="90000"/>
              </a:lnSpc>
            </a:pPr>
            <a:r>
              <a:rPr lang="en-US" sz="3400" dirty="0">
                <a:latin typeface="Times New Roman" pitchFamily="-106" charset="0"/>
                <a:ea typeface="Times New Roman" pitchFamily="-106" charset="0"/>
                <a:cs typeface="Times New Roman" pitchFamily="-106" charset="0"/>
              </a:rPr>
              <a:t>Teacher Training</a:t>
            </a:r>
          </a:p>
          <a:p>
            <a:pPr>
              <a:lnSpc>
                <a:spcPct val="90000"/>
              </a:lnSpc>
            </a:pPr>
            <a:r>
              <a:rPr lang="en-US" sz="3400" dirty="0">
                <a:latin typeface="Times New Roman" pitchFamily="-106" charset="0"/>
                <a:ea typeface="Times New Roman" pitchFamily="-106" charset="0"/>
                <a:cs typeface="Times New Roman" pitchFamily="-106" charset="0"/>
              </a:rPr>
              <a:t>Assess LCTL Needs, Develop Action Plans</a:t>
            </a:r>
          </a:p>
          <a:p>
            <a:pPr>
              <a:lnSpc>
                <a:spcPct val="90000"/>
              </a:lnSpc>
            </a:pPr>
            <a:r>
              <a:rPr lang="en-US" sz="3400" dirty="0">
                <a:latin typeface="Times New Roman" pitchFamily="-106" charset="0"/>
                <a:ea typeface="Times New Roman" pitchFamily="-106" charset="0"/>
                <a:cs typeface="Times New Roman" pitchFamily="-106" charset="0"/>
              </a:rPr>
              <a:t>K-12</a:t>
            </a:r>
          </a:p>
          <a:p>
            <a:pPr>
              <a:lnSpc>
                <a:spcPct val="90000"/>
              </a:lnSpc>
            </a:pPr>
            <a:r>
              <a:rPr lang="en-US" sz="3400" dirty="0">
                <a:latin typeface="Times New Roman" pitchFamily="-106" charset="0"/>
                <a:ea typeface="Times New Roman" pitchFamily="-106" charset="0"/>
                <a:cs typeface="Times New Roman" pitchFamily="-106" charset="0"/>
              </a:rPr>
              <a:t>Advanced Summer Intensive Programs</a:t>
            </a:r>
            <a:endParaRPr lang="en-US" dirty="0">
              <a:latin typeface="Times New Roman" pitchFamily="-106" charset="0"/>
              <a:ea typeface="Times New Roman" pitchFamily="-106" charset="0"/>
              <a:cs typeface="Times New Roman" pitchFamily="-106" charset="0"/>
            </a:endParaRPr>
          </a:p>
          <a:p>
            <a:pPr>
              <a:lnSpc>
                <a:spcPct val="90000"/>
              </a:lnSpc>
            </a:pPr>
            <a:endParaRPr lang="en-US"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1447800"/>
          </a:xfrm>
        </p:spPr>
        <p:txBody>
          <a:bodyPr/>
          <a:lstStyle/>
          <a:p>
            <a:r>
              <a:rPr lang="en-US" dirty="0"/>
              <a:t>But the Switch to Outcomes-Based Instruction will Require:</a:t>
            </a:r>
          </a:p>
        </p:txBody>
      </p:sp>
      <p:sp>
        <p:nvSpPr>
          <p:cNvPr id="25603" name="Rectangle 3"/>
          <p:cNvSpPr>
            <a:spLocks noGrp="1" noChangeArrowheads="1"/>
          </p:cNvSpPr>
          <p:nvPr>
            <p:ph type="body" idx="1"/>
          </p:nvPr>
        </p:nvSpPr>
        <p:spPr>
          <a:xfrm>
            <a:off x="533400" y="1676400"/>
            <a:ext cx="8610600" cy="4876800"/>
          </a:xfrm>
        </p:spPr>
        <p:txBody>
          <a:bodyPr/>
          <a:lstStyle/>
          <a:p>
            <a:r>
              <a:rPr lang="en-US" dirty="0"/>
              <a:t>Improved assessment literacy for everyone:  </a:t>
            </a:r>
            <a:r>
              <a:rPr lang="en-US" sz="2800" dirty="0"/>
              <a:t>Teachers, Administrators, Students, and Parents.</a:t>
            </a:r>
          </a:p>
          <a:p>
            <a:r>
              <a:rPr lang="en-US" dirty="0"/>
              <a:t>Ongoing communication among stake holders.</a:t>
            </a:r>
          </a:p>
          <a:p>
            <a:r>
              <a:rPr lang="en-US" dirty="0"/>
              <a:t>A tolerance for formative assessment that allows programs to “fail </a:t>
            </a:r>
            <a:r>
              <a:rPr lang="en-US" dirty="0" smtClean="0"/>
              <a:t>forward.”</a:t>
            </a:r>
          </a:p>
          <a:p>
            <a:r>
              <a:rPr lang="en-US" dirty="0"/>
              <a:t>Clearly stated Expected Learner Outcomes (</a:t>
            </a:r>
            <a:r>
              <a:rPr lang="en-US" dirty="0" err="1"/>
              <a:t>ELOs</a:t>
            </a:r>
            <a:r>
              <a:rPr lang="en-US" dirty="0"/>
              <a:t>).</a:t>
            </a:r>
          </a:p>
          <a:p>
            <a:r>
              <a:rPr lang="en-US" b="1" dirty="0"/>
              <a:t>Assessment practices that match our </a:t>
            </a:r>
            <a:r>
              <a:rPr lang="en-US" b="1" dirty="0" err="1"/>
              <a:t>ELOs</a:t>
            </a:r>
            <a:r>
              <a:rPr lang="en-US" b="1" dirty="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z="5200" u="sng" smtClean="0">
                <a:latin typeface="Times New Roman" pitchFamily="-106" charset="0"/>
                <a:ea typeface="Times New Roman" pitchFamily="-106" charset="0"/>
                <a:cs typeface="Times New Roman" pitchFamily="-106" charset="0"/>
              </a:rPr>
              <a:t>Educational Priority</a:t>
            </a:r>
          </a:p>
        </p:txBody>
      </p:sp>
      <p:sp>
        <p:nvSpPr>
          <p:cNvPr id="86019" name="Content Placeholder 2"/>
          <p:cNvSpPr>
            <a:spLocks noGrp="1"/>
          </p:cNvSpPr>
          <p:nvPr>
            <p:ph idx="1"/>
          </p:nvPr>
        </p:nvSpPr>
        <p:spPr>
          <a:xfrm>
            <a:off x="457200" y="990600"/>
            <a:ext cx="8229600" cy="4525963"/>
          </a:xfrm>
        </p:spPr>
        <p:txBody>
          <a:bodyPr/>
          <a:lstStyle/>
          <a:p>
            <a:pPr algn="ctr">
              <a:buFontTx/>
              <a:buNone/>
            </a:pPr>
            <a:endParaRPr lang="en-US" sz="8000" smtClean="0">
              <a:latin typeface="Times New Roman" pitchFamily="-106" charset="0"/>
              <a:ea typeface="Times New Roman" pitchFamily="-106" charset="0"/>
              <a:cs typeface="Times New Roman" pitchFamily="-106" charset="0"/>
            </a:endParaRPr>
          </a:p>
          <a:p>
            <a:pPr algn="ctr">
              <a:buFontTx/>
              <a:buNone/>
            </a:pPr>
            <a:r>
              <a:rPr lang="en-US" sz="8000" smtClean="0">
                <a:latin typeface="Times New Roman" pitchFamily="-106" charset="0"/>
                <a:ea typeface="Times New Roman" pitchFamily="-106" charset="0"/>
                <a:cs typeface="Times New Roman" pitchFamily="-106" charset="0"/>
              </a:rPr>
              <a:t>Teacher Quality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Title 1"/>
          <p:cNvSpPr>
            <a:spLocks noGrp="1"/>
          </p:cNvSpPr>
          <p:nvPr>
            <p:ph type="title" idx="4294967295"/>
          </p:nvPr>
        </p:nvSpPr>
        <p:spPr/>
        <p:txBody>
          <a:bodyPr/>
          <a:lstStyle/>
          <a:p>
            <a:r>
              <a:rPr lang="en-US" sz="3800" dirty="0" smtClean="0">
                <a:latin typeface="Times New Roman" pitchFamily="-106" charset="0"/>
                <a:ea typeface="Times New Roman" pitchFamily="-106" charset="0"/>
                <a:cs typeface="Times New Roman" pitchFamily="-106" charset="0"/>
              </a:rPr>
              <a:t>Who are the Teachers in our Sample</a:t>
            </a:r>
            <a:r>
              <a:rPr lang="en-US" sz="4200" dirty="0" smtClean="0">
                <a:latin typeface="Times New Roman" pitchFamily="-106" charset="0"/>
                <a:ea typeface="Times New Roman" pitchFamily="-106" charset="0"/>
                <a:cs typeface="Times New Roman" pitchFamily="-106" charset="0"/>
              </a:rPr>
              <a:t>?</a:t>
            </a:r>
            <a:endParaRPr lang="en-US" sz="4200" u="sng" dirty="0" smtClean="0">
              <a:latin typeface="Times New Roman" pitchFamily="-106" charset="0"/>
              <a:ea typeface="Times New Roman" pitchFamily="-106" charset="0"/>
              <a:cs typeface="Times New Roman" pitchFamily="-106" charset="0"/>
            </a:endParaRPr>
          </a:p>
        </p:txBody>
      </p:sp>
      <p:sp>
        <p:nvSpPr>
          <p:cNvPr id="145412" name="Text Box 4"/>
          <p:cNvSpPr txBox="1">
            <a:spLocks noChangeArrowheads="1"/>
          </p:cNvSpPr>
          <p:nvPr/>
        </p:nvSpPr>
        <p:spPr bwMode="auto">
          <a:xfrm>
            <a:off x="2133600" y="1676400"/>
            <a:ext cx="5257800" cy="3353226"/>
          </a:xfrm>
          <a:prstGeom prst="rect">
            <a:avLst/>
          </a:prstGeom>
          <a:noFill/>
          <a:ln w="9525">
            <a:noFill/>
            <a:miter lim="800000"/>
            <a:headEnd/>
            <a:tailEnd/>
          </a:ln>
          <a:effectLst/>
        </p:spPr>
        <p:txBody>
          <a:bodyPr>
            <a:prstTxWarp prst="textNoShape">
              <a:avLst/>
            </a:prstTxWarp>
            <a:spAutoFit/>
          </a:bodyPr>
          <a:lstStyle/>
          <a:p>
            <a:pPr lvl="1">
              <a:lnSpc>
                <a:spcPct val="90000"/>
              </a:lnSpc>
              <a:spcBef>
                <a:spcPct val="20000"/>
              </a:spcBef>
              <a:buFont typeface="Times" pitchFamily="-106" charset="0"/>
              <a:buChar char="•"/>
            </a:pPr>
            <a:r>
              <a:rPr lang="en-US" sz="2400" dirty="0" smtClean="0">
                <a:latin typeface="Times New Roman" pitchFamily="-106" charset="0"/>
                <a:ea typeface="Times New Roman" pitchFamily="-106" charset="0"/>
                <a:cs typeface="Times New Roman" pitchFamily="-106" charset="0"/>
              </a:rPr>
              <a:t> 10% (17) Assistant </a:t>
            </a:r>
            <a:r>
              <a:rPr lang="en-US" sz="2400" dirty="0">
                <a:latin typeface="Times New Roman" pitchFamily="-106" charset="0"/>
                <a:ea typeface="Times New Roman" pitchFamily="-106" charset="0"/>
                <a:cs typeface="Times New Roman" pitchFamily="-106" charset="0"/>
              </a:rPr>
              <a:t>Professors </a:t>
            </a:r>
          </a:p>
          <a:p>
            <a:pPr lvl="1">
              <a:lnSpc>
                <a:spcPct val="90000"/>
              </a:lnSpc>
              <a:spcBef>
                <a:spcPct val="20000"/>
              </a:spcBef>
              <a:buFont typeface="Times" pitchFamily="-106" charset="0"/>
              <a:buChar char="•"/>
            </a:pPr>
            <a:r>
              <a:rPr lang="en-US" sz="2400" dirty="0" smtClean="0">
                <a:latin typeface="Times New Roman" pitchFamily="-106" charset="0"/>
                <a:ea typeface="Times New Roman" pitchFamily="-106" charset="0"/>
                <a:cs typeface="Times New Roman" pitchFamily="-106" charset="0"/>
              </a:rPr>
              <a:t> 10% (16) Associate </a:t>
            </a:r>
            <a:r>
              <a:rPr lang="en-US" sz="2400" dirty="0">
                <a:latin typeface="Times New Roman" pitchFamily="-106" charset="0"/>
                <a:ea typeface="Times New Roman" pitchFamily="-106" charset="0"/>
                <a:cs typeface="Times New Roman" pitchFamily="-106" charset="0"/>
              </a:rPr>
              <a:t>Professors </a:t>
            </a:r>
          </a:p>
          <a:p>
            <a:pPr lvl="1">
              <a:lnSpc>
                <a:spcPct val="90000"/>
              </a:lnSpc>
              <a:spcBef>
                <a:spcPct val="20000"/>
              </a:spcBef>
              <a:buFont typeface="Times" pitchFamily="-106" charset="0"/>
              <a:buChar char="•"/>
            </a:pPr>
            <a:r>
              <a:rPr lang="en-US" sz="2400" dirty="0" smtClean="0">
                <a:latin typeface="Times New Roman" pitchFamily="-106" charset="0"/>
                <a:ea typeface="Times New Roman" pitchFamily="-106" charset="0"/>
                <a:cs typeface="Times New Roman" pitchFamily="-106" charset="0"/>
              </a:rPr>
              <a:t> 10% (17) Full </a:t>
            </a:r>
            <a:r>
              <a:rPr lang="en-US" sz="2400" dirty="0">
                <a:latin typeface="Times New Roman" pitchFamily="-106" charset="0"/>
                <a:ea typeface="Times New Roman" pitchFamily="-106" charset="0"/>
                <a:cs typeface="Times New Roman" pitchFamily="-106" charset="0"/>
              </a:rPr>
              <a:t>Professors</a:t>
            </a:r>
          </a:p>
          <a:p>
            <a:pPr lvl="1">
              <a:lnSpc>
                <a:spcPct val="90000"/>
              </a:lnSpc>
              <a:spcBef>
                <a:spcPct val="20000"/>
              </a:spcBef>
              <a:buFont typeface="Times" pitchFamily="-106" charset="0"/>
              <a:buChar char="•"/>
            </a:pPr>
            <a:endParaRPr lang="en-US" sz="900" dirty="0">
              <a:latin typeface="Times New Roman" pitchFamily="-106" charset="0"/>
              <a:ea typeface="Times New Roman" pitchFamily="-106" charset="0"/>
              <a:cs typeface="Times New Roman" pitchFamily="-106" charset="0"/>
            </a:endParaRPr>
          </a:p>
          <a:p>
            <a:pPr lvl="1">
              <a:lnSpc>
                <a:spcPct val="90000"/>
              </a:lnSpc>
              <a:spcBef>
                <a:spcPct val="20000"/>
              </a:spcBef>
              <a:buFont typeface="Times" pitchFamily="-106" charset="0"/>
              <a:buChar char="•"/>
            </a:pPr>
            <a:r>
              <a:rPr lang="en-US" sz="2400" dirty="0" smtClean="0">
                <a:latin typeface="Times New Roman" pitchFamily="-106" charset="0"/>
                <a:ea typeface="Times New Roman" pitchFamily="-106" charset="0"/>
                <a:cs typeface="Times New Roman" pitchFamily="-106" charset="0"/>
              </a:rPr>
              <a:t> </a:t>
            </a:r>
            <a:r>
              <a:rPr lang="en-US" sz="2400" dirty="0" smtClean="0">
                <a:solidFill>
                  <a:srgbClr val="B81C3B"/>
                </a:solidFill>
                <a:latin typeface="Times New Roman" pitchFamily="-106" charset="0"/>
                <a:ea typeface="Times New Roman" pitchFamily="-106" charset="0"/>
                <a:cs typeface="Times New Roman" pitchFamily="-106" charset="0"/>
              </a:rPr>
              <a:t>34% (56) Lecturers</a:t>
            </a:r>
            <a:endParaRPr lang="en-US" sz="2400" dirty="0">
              <a:latin typeface="Times New Roman" pitchFamily="-106" charset="0"/>
              <a:ea typeface="Times New Roman" pitchFamily="-106" charset="0"/>
              <a:cs typeface="Times New Roman" pitchFamily="-106" charset="0"/>
            </a:endParaRPr>
          </a:p>
          <a:p>
            <a:pPr lvl="1">
              <a:lnSpc>
                <a:spcPct val="90000"/>
              </a:lnSpc>
              <a:spcBef>
                <a:spcPct val="20000"/>
              </a:spcBef>
              <a:buFont typeface="Times" pitchFamily="-106" charset="0"/>
              <a:buChar char="•"/>
            </a:pPr>
            <a:r>
              <a:rPr lang="en-US" sz="2400" dirty="0" smtClean="0">
                <a:latin typeface="Times New Roman" pitchFamily="-106" charset="0"/>
                <a:ea typeface="Times New Roman" pitchFamily="-106" charset="0"/>
                <a:cs typeface="Times New Roman" pitchFamily="-106" charset="0"/>
              </a:rPr>
              <a:t> 14% (24) Senior Lecturers and professors </a:t>
            </a:r>
            <a:r>
              <a:rPr lang="en-US" sz="2400" dirty="0">
                <a:latin typeface="Times New Roman" pitchFamily="-106" charset="0"/>
                <a:ea typeface="Times New Roman" pitchFamily="-106" charset="0"/>
                <a:cs typeface="Times New Roman" pitchFamily="-106" charset="0"/>
              </a:rPr>
              <a:t>of the practice</a:t>
            </a:r>
          </a:p>
          <a:p>
            <a:pPr lvl="1">
              <a:lnSpc>
                <a:spcPct val="90000"/>
              </a:lnSpc>
              <a:spcBef>
                <a:spcPct val="20000"/>
              </a:spcBef>
              <a:buFont typeface="Times" pitchFamily="-106" charset="0"/>
              <a:buChar char="•"/>
            </a:pPr>
            <a:endParaRPr lang="en-US" sz="2400" dirty="0">
              <a:latin typeface="Times New Roman" pitchFamily="-106" charset="0"/>
              <a:ea typeface="Times New Roman" pitchFamily="-106" charset="0"/>
              <a:cs typeface="Times New Roman" pitchFamily="-106" charset="0"/>
            </a:endParaRPr>
          </a:p>
          <a:p>
            <a:pPr lvl="1">
              <a:lnSpc>
                <a:spcPct val="90000"/>
              </a:lnSpc>
              <a:spcBef>
                <a:spcPct val="20000"/>
              </a:spcBef>
              <a:buFont typeface="Times" pitchFamily="-106" charset="0"/>
              <a:buChar char="•"/>
            </a:pPr>
            <a:r>
              <a:rPr lang="en-US" sz="2400" dirty="0" smtClean="0">
                <a:latin typeface="Times New Roman" pitchFamily="-106" charset="0"/>
                <a:ea typeface="Times New Roman" pitchFamily="-106" charset="0"/>
                <a:cs typeface="Times New Roman" pitchFamily="-106" charset="0"/>
              </a:rPr>
              <a:t> 22% (36) Student Instructors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2057400" y="1371600"/>
            <a:ext cx="6781800" cy="3985706"/>
          </a:xfrm>
          <a:prstGeom prst="rect">
            <a:avLst/>
          </a:prstGeom>
          <a:noFill/>
          <a:ln w="9525">
            <a:noFill/>
            <a:miter lim="800000"/>
            <a:headEnd/>
            <a:tailEnd/>
          </a:ln>
          <a:effectLst/>
        </p:spPr>
        <p:txBody>
          <a:bodyPr wrap="square">
            <a:prstTxWarp prst="textNoShape">
              <a:avLst/>
            </a:prstTxWarp>
            <a:spAutoFit/>
          </a:bodyPr>
          <a:lstStyle/>
          <a:p>
            <a:pPr lvl="1">
              <a:lnSpc>
                <a:spcPct val="90000"/>
              </a:lnSpc>
              <a:spcBef>
                <a:spcPct val="20000"/>
              </a:spcBef>
              <a:buFont typeface="Times" pitchFamily="-106" charset="0"/>
              <a:buChar char="•"/>
            </a:pPr>
            <a:r>
              <a:rPr lang="en-US" sz="2400" dirty="0">
                <a:latin typeface="Times New Roman" pitchFamily="-106" charset="0"/>
                <a:ea typeface="Times New Roman" pitchFamily="-106" charset="0"/>
                <a:cs typeface="Times New Roman" pitchFamily="-106" charset="0"/>
              </a:rPr>
              <a:t> </a:t>
            </a:r>
            <a:r>
              <a:rPr lang="en-US" sz="2400" dirty="0" smtClean="0">
                <a:latin typeface="Times New Roman" pitchFamily="-106" charset="0"/>
                <a:ea typeface="Times New Roman" pitchFamily="-106" charset="0"/>
                <a:cs typeface="Times New Roman" pitchFamily="-106" charset="0"/>
              </a:rPr>
              <a:t>68% </a:t>
            </a:r>
            <a:r>
              <a:rPr lang="en-US" sz="2400" dirty="0">
                <a:latin typeface="Times New Roman" pitchFamily="-106" charset="0"/>
                <a:ea typeface="Times New Roman" pitchFamily="-106" charset="0"/>
                <a:cs typeface="Times New Roman" pitchFamily="-106" charset="0"/>
              </a:rPr>
              <a:t>are full-time </a:t>
            </a:r>
          </a:p>
          <a:p>
            <a:pPr lvl="1">
              <a:lnSpc>
                <a:spcPct val="90000"/>
              </a:lnSpc>
              <a:spcBef>
                <a:spcPct val="20000"/>
              </a:spcBef>
              <a:buFont typeface="Times" pitchFamily="-106" charset="0"/>
              <a:buChar char="•"/>
            </a:pPr>
            <a:r>
              <a:rPr lang="en-US" sz="2400" dirty="0">
                <a:latin typeface="Times New Roman" pitchFamily="-106" charset="0"/>
                <a:ea typeface="Times New Roman" pitchFamily="-106" charset="0"/>
                <a:cs typeface="Times New Roman" pitchFamily="-106" charset="0"/>
              </a:rPr>
              <a:t> </a:t>
            </a:r>
            <a:r>
              <a:rPr lang="en-US" sz="2400" dirty="0" smtClean="0">
                <a:latin typeface="Times New Roman" pitchFamily="-106" charset="0"/>
                <a:ea typeface="Times New Roman" pitchFamily="-106" charset="0"/>
                <a:cs typeface="Times New Roman" pitchFamily="-106" charset="0"/>
              </a:rPr>
              <a:t>32% </a:t>
            </a:r>
            <a:r>
              <a:rPr lang="en-US" sz="2400" dirty="0">
                <a:latin typeface="Times New Roman" pitchFamily="-106" charset="0"/>
                <a:ea typeface="Times New Roman" pitchFamily="-106" charset="0"/>
                <a:cs typeface="Times New Roman" pitchFamily="-106" charset="0"/>
              </a:rPr>
              <a:t>are part-time </a:t>
            </a:r>
            <a:endParaRPr lang="en-US" sz="2400" dirty="0" smtClean="0">
              <a:latin typeface="Times New Roman" pitchFamily="-106" charset="0"/>
              <a:ea typeface="Times New Roman" pitchFamily="-106" charset="0"/>
              <a:cs typeface="Times New Roman" pitchFamily="-106" charset="0"/>
            </a:endParaRPr>
          </a:p>
          <a:p>
            <a:pPr lvl="1">
              <a:lnSpc>
                <a:spcPct val="90000"/>
              </a:lnSpc>
              <a:spcBef>
                <a:spcPct val="20000"/>
              </a:spcBef>
              <a:buFont typeface="Times" pitchFamily="-106" charset="0"/>
              <a:buNone/>
            </a:pPr>
            <a:endParaRPr lang="en-US" sz="900" dirty="0" smtClean="0">
              <a:latin typeface="Times New Roman" pitchFamily="-106" charset="0"/>
              <a:ea typeface="Times New Roman" pitchFamily="-106" charset="0"/>
              <a:cs typeface="Times New Roman" pitchFamily="-106" charset="0"/>
            </a:endParaRPr>
          </a:p>
          <a:p>
            <a:pPr lvl="1">
              <a:lnSpc>
                <a:spcPct val="90000"/>
              </a:lnSpc>
              <a:spcBef>
                <a:spcPct val="20000"/>
              </a:spcBef>
              <a:buFont typeface="Times" pitchFamily="-106" charset="0"/>
              <a:buNone/>
            </a:pPr>
            <a:endParaRPr lang="en-US" sz="900" dirty="0" smtClean="0">
              <a:latin typeface="Times New Roman" pitchFamily="-106" charset="0"/>
              <a:ea typeface="Times New Roman" pitchFamily="-106" charset="0"/>
              <a:cs typeface="Times New Roman" pitchFamily="-106" charset="0"/>
            </a:endParaRPr>
          </a:p>
          <a:p>
            <a:pPr lvl="1">
              <a:lnSpc>
                <a:spcPct val="90000"/>
              </a:lnSpc>
              <a:spcBef>
                <a:spcPct val="20000"/>
              </a:spcBef>
              <a:buFont typeface="Times" pitchFamily="-106" charset="0"/>
              <a:buChar char="•"/>
            </a:pPr>
            <a:r>
              <a:rPr lang="en-US" sz="2400" dirty="0">
                <a:latin typeface="Times New Roman" pitchFamily="-106" charset="0"/>
                <a:ea typeface="Times New Roman" pitchFamily="-106" charset="0"/>
                <a:cs typeface="Times New Roman" pitchFamily="-106" charset="0"/>
              </a:rPr>
              <a:t> </a:t>
            </a:r>
            <a:r>
              <a:rPr lang="en-US" sz="2400" dirty="0" smtClean="0">
                <a:latin typeface="Times New Roman" pitchFamily="-106" charset="0"/>
                <a:ea typeface="Times New Roman" pitchFamily="-106" charset="0"/>
                <a:cs typeface="Times New Roman" pitchFamily="-106" charset="0"/>
              </a:rPr>
              <a:t>18% </a:t>
            </a:r>
            <a:r>
              <a:rPr lang="en-US" sz="2400" dirty="0">
                <a:latin typeface="Times New Roman" pitchFamily="-106" charset="0"/>
                <a:ea typeface="Times New Roman" pitchFamily="-106" charset="0"/>
                <a:cs typeface="Times New Roman" pitchFamily="-106" charset="0"/>
              </a:rPr>
              <a:t>are tenured</a:t>
            </a:r>
          </a:p>
          <a:p>
            <a:pPr lvl="1">
              <a:lnSpc>
                <a:spcPct val="90000"/>
              </a:lnSpc>
              <a:spcBef>
                <a:spcPct val="20000"/>
              </a:spcBef>
              <a:buFont typeface="Times" pitchFamily="-106" charset="0"/>
              <a:buChar char="•"/>
            </a:pPr>
            <a:r>
              <a:rPr lang="en-US" sz="2400" dirty="0">
                <a:latin typeface="Times New Roman" pitchFamily="-106" charset="0"/>
                <a:ea typeface="Times New Roman" pitchFamily="-106" charset="0"/>
                <a:cs typeface="Times New Roman" pitchFamily="-106" charset="0"/>
              </a:rPr>
              <a:t> </a:t>
            </a:r>
            <a:r>
              <a:rPr lang="en-US" sz="2400" dirty="0" smtClean="0">
                <a:solidFill>
                  <a:srgbClr val="B81C3B"/>
                </a:solidFill>
                <a:latin typeface="Times New Roman" pitchFamily="-106" charset="0"/>
                <a:ea typeface="Times New Roman" pitchFamily="-106" charset="0"/>
                <a:cs typeface="Times New Roman" pitchFamily="-106" charset="0"/>
              </a:rPr>
              <a:t>82% </a:t>
            </a:r>
            <a:r>
              <a:rPr lang="en-US" sz="2400" dirty="0">
                <a:solidFill>
                  <a:srgbClr val="B81C3B"/>
                </a:solidFill>
                <a:latin typeface="Times New Roman" pitchFamily="-106" charset="0"/>
                <a:ea typeface="Times New Roman" pitchFamily="-106" charset="0"/>
                <a:cs typeface="Times New Roman" pitchFamily="-106" charset="0"/>
              </a:rPr>
              <a:t>are non-</a:t>
            </a:r>
            <a:r>
              <a:rPr lang="en-US" sz="2400" dirty="0" smtClean="0">
                <a:solidFill>
                  <a:srgbClr val="B81C3B"/>
                </a:solidFill>
                <a:latin typeface="Times New Roman" pitchFamily="-106" charset="0"/>
                <a:ea typeface="Times New Roman" pitchFamily="-106" charset="0"/>
                <a:cs typeface="Times New Roman" pitchFamily="-106" charset="0"/>
              </a:rPr>
              <a:t>tenure track </a:t>
            </a:r>
            <a:r>
              <a:rPr lang="en-US" sz="2400" dirty="0">
                <a:solidFill>
                  <a:srgbClr val="B81C3B"/>
                </a:solidFill>
                <a:latin typeface="Times New Roman" pitchFamily="-106" charset="0"/>
                <a:ea typeface="Times New Roman" pitchFamily="-106" charset="0"/>
                <a:cs typeface="Times New Roman" pitchFamily="-106" charset="0"/>
              </a:rPr>
              <a:t>[includes part-time]</a:t>
            </a:r>
            <a:endParaRPr lang="en-US" sz="2400" dirty="0" smtClean="0">
              <a:latin typeface="Times New Roman" pitchFamily="-106" charset="0"/>
              <a:ea typeface="Times New Roman" pitchFamily="-106" charset="0"/>
              <a:cs typeface="Times New Roman" pitchFamily="-106" charset="0"/>
            </a:endParaRPr>
          </a:p>
          <a:p>
            <a:pPr lvl="3">
              <a:lnSpc>
                <a:spcPct val="90000"/>
              </a:lnSpc>
              <a:spcBef>
                <a:spcPct val="20000"/>
              </a:spcBef>
              <a:buFont typeface="Times" pitchFamily="-106" charset="0"/>
              <a:buNone/>
            </a:pPr>
            <a:endParaRPr lang="en-US" sz="2400" dirty="0" smtClean="0">
              <a:latin typeface="Times New Roman" pitchFamily="-106" charset="0"/>
            </a:endParaRPr>
          </a:p>
          <a:p>
            <a:pPr lvl="2">
              <a:lnSpc>
                <a:spcPct val="90000"/>
              </a:lnSpc>
              <a:spcBef>
                <a:spcPct val="20000"/>
              </a:spcBef>
              <a:buFont typeface="Times" pitchFamily="-106" charset="0"/>
              <a:buChar char="•"/>
            </a:pPr>
            <a:r>
              <a:rPr lang="en-US" sz="2400" dirty="0"/>
              <a:t> </a:t>
            </a:r>
            <a:r>
              <a:rPr lang="en-US" sz="2400" dirty="0" smtClean="0">
                <a:latin typeface="Times New Roman" pitchFamily="-106" charset="0"/>
              </a:rPr>
              <a:t>48% </a:t>
            </a:r>
            <a:r>
              <a:rPr lang="en-US" sz="2400" dirty="0">
                <a:latin typeface="Times New Roman" pitchFamily="-106" charset="0"/>
              </a:rPr>
              <a:t>have PhD</a:t>
            </a:r>
          </a:p>
          <a:p>
            <a:pPr lvl="2">
              <a:lnSpc>
                <a:spcPct val="90000"/>
              </a:lnSpc>
              <a:spcBef>
                <a:spcPct val="20000"/>
              </a:spcBef>
              <a:buFont typeface="Times" pitchFamily="-106" charset="0"/>
              <a:buChar char="•"/>
            </a:pPr>
            <a:r>
              <a:rPr lang="en-US" sz="2400" dirty="0">
                <a:latin typeface="Times New Roman" pitchFamily="-106" charset="0"/>
              </a:rPr>
              <a:t> 28% have MA</a:t>
            </a:r>
          </a:p>
          <a:p>
            <a:pPr lvl="2">
              <a:lnSpc>
                <a:spcPct val="90000"/>
              </a:lnSpc>
              <a:spcBef>
                <a:spcPct val="20000"/>
              </a:spcBef>
              <a:buFont typeface="Times" pitchFamily="-106" charset="0"/>
              <a:buChar char="•"/>
            </a:pPr>
            <a:r>
              <a:rPr lang="en-US" sz="2400" dirty="0">
                <a:latin typeface="Times New Roman" pitchFamily="-106" charset="0"/>
              </a:rPr>
              <a:t> </a:t>
            </a:r>
            <a:r>
              <a:rPr lang="en-US" sz="2400" dirty="0" smtClean="0">
                <a:latin typeface="Times New Roman" pitchFamily="-106" charset="0"/>
              </a:rPr>
              <a:t>16% </a:t>
            </a:r>
            <a:r>
              <a:rPr lang="en-US" sz="2400" dirty="0">
                <a:latin typeface="Times New Roman" pitchFamily="-106" charset="0"/>
              </a:rPr>
              <a:t>have BA</a:t>
            </a:r>
          </a:p>
          <a:p>
            <a:pPr lvl="2">
              <a:lnSpc>
                <a:spcPct val="90000"/>
              </a:lnSpc>
              <a:spcBef>
                <a:spcPct val="20000"/>
              </a:spcBef>
              <a:buFont typeface="Times" pitchFamily="-106" charset="0"/>
              <a:buChar char="•"/>
            </a:pPr>
            <a:r>
              <a:rPr lang="en-US" sz="2400" dirty="0">
                <a:latin typeface="Times New Roman" pitchFamily="-106" charset="0"/>
              </a:rPr>
              <a:t> </a:t>
            </a:r>
            <a:r>
              <a:rPr lang="en-US" sz="2400" dirty="0" smtClean="0">
                <a:latin typeface="Times New Roman" pitchFamily="-106" charset="0"/>
              </a:rPr>
              <a:t>8% “other,” </a:t>
            </a:r>
            <a:r>
              <a:rPr lang="en-US" sz="2400" dirty="0">
                <a:latin typeface="Times New Roman" pitchFamily="-106" charset="0"/>
              </a:rPr>
              <a:t>including 2-year degree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1143000"/>
          </a:xfrm>
        </p:spPr>
        <p:txBody>
          <a:bodyPr/>
          <a:lstStyle/>
          <a:p>
            <a:pPr eaLnBrk="1" hangingPunct="1"/>
            <a:r>
              <a:rPr lang="en-US" sz="3600" dirty="0">
                <a:latin typeface="Times New Roman" pitchFamily="-106" charset="0"/>
                <a:ea typeface="Times New Roman" pitchFamily="-106" charset="0"/>
                <a:cs typeface="Times New Roman" pitchFamily="-106" charset="0"/>
              </a:rPr>
              <a:t>Language teaching is</a:t>
            </a:r>
            <a:r>
              <a:rPr lang="en-US" sz="3600" dirty="0" smtClean="0">
                <a:latin typeface="Times New Roman" pitchFamily="-106" charset="0"/>
                <a:ea typeface="Times New Roman" pitchFamily="-106" charset="0"/>
                <a:cs typeface="Times New Roman" pitchFamily="-106" charset="0"/>
              </a:rPr>
              <a:t> great…</a:t>
            </a:r>
            <a:endParaRPr lang="en-US" dirty="0">
              <a:latin typeface="Times New Roman" pitchFamily="-106" charset="0"/>
              <a:ea typeface="Times New Roman" pitchFamily="-106" charset="0"/>
              <a:cs typeface="Times New Roman" pitchFamily="-106" charset="0"/>
            </a:endParaRPr>
          </a:p>
        </p:txBody>
      </p:sp>
      <p:sp>
        <p:nvSpPr>
          <p:cNvPr id="88067" name="Rectangle 3"/>
          <p:cNvSpPr>
            <a:spLocks noGrp="1" noChangeArrowheads="1"/>
          </p:cNvSpPr>
          <p:nvPr>
            <p:ph type="body" sz="half" idx="1"/>
          </p:nvPr>
        </p:nvSpPr>
        <p:spPr>
          <a:xfrm>
            <a:off x="457200" y="1828800"/>
            <a:ext cx="8153400" cy="3581400"/>
          </a:xfrm>
        </p:spPr>
        <p:txBody>
          <a:bodyPr/>
          <a:lstStyle/>
          <a:p>
            <a:pPr lvl="1" eaLnBrk="1" hangingPunct="1">
              <a:buFont typeface="Wingdings" pitchFamily="-106" charset="2"/>
              <a:buChar char="§"/>
            </a:pPr>
            <a:endParaRPr lang="en-US" dirty="0" smtClean="0">
              <a:latin typeface="Times New Roman" pitchFamily="-106" charset="0"/>
              <a:ea typeface="Times New Roman" pitchFamily="-106" charset="0"/>
              <a:cs typeface="Times New Roman" pitchFamily="-106" charset="0"/>
            </a:endParaRPr>
          </a:p>
          <a:p>
            <a:pPr lvl="1" eaLnBrk="1" hangingPunct="1">
              <a:buFont typeface="Wingdings" pitchFamily="-106" charset="2"/>
              <a:buChar char="§"/>
            </a:pPr>
            <a:r>
              <a:rPr lang="en-US" dirty="0" smtClean="0">
                <a:latin typeface="Times New Roman" pitchFamily="-106" charset="0"/>
                <a:ea typeface="Times New Roman" pitchFamily="-106" charset="0"/>
                <a:cs typeface="Times New Roman" pitchFamily="-106" charset="0"/>
              </a:rPr>
              <a:t>82% of teachers are </a:t>
            </a:r>
            <a:r>
              <a:rPr lang="en-US" dirty="0" smtClean="0">
                <a:solidFill>
                  <a:srgbClr val="000000"/>
                </a:solidFill>
                <a:latin typeface="Times New Roman" pitchFamily="-106" charset="0"/>
                <a:ea typeface="Times New Roman" pitchFamily="-106" charset="0"/>
                <a:cs typeface="Times New Roman" pitchFamily="-106" charset="0"/>
              </a:rPr>
              <a:t>satisfied or very satisfied with language teaching as a profession</a:t>
            </a:r>
            <a:r>
              <a:rPr lang="en-US" dirty="0" smtClean="0">
                <a:latin typeface="Times New Roman" pitchFamily="-106" charset="0"/>
                <a:ea typeface="Times New Roman" pitchFamily="-106" charset="0"/>
                <a:cs typeface="Times New Roman" pitchFamily="-106" charset="0"/>
              </a:rPr>
              <a:t>.</a:t>
            </a:r>
          </a:p>
          <a:p>
            <a:pPr lvl="1" eaLnBrk="1" hangingPunct="1">
              <a:buFont typeface="Wingdings" pitchFamily="-106" charset="2"/>
              <a:buNone/>
            </a:pPr>
            <a:endParaRPr lang="en-US" dirty="0" smtClean="0">
              <a:latin typeface="Times New Roman" pitchFamily="-106" charset="0"/>
              <a:ea typeface="Times New Roman" pitchFamily="-106" charset="0"/>
              <a:cs typeface="Times New Roman" pitchFamily="-106" charset="0"/>
            </a:endParaRPr>
          </a:p>
          <a:p>
            <a:pPr lvl="1" eaLnBrk="1" hangingPunct="1">
              <a:buFont typeface="Wingdings" pitchFamily="-106" charset="2"/>
              <a:buChar char="§"/>
            </a:pPr>
            <a:r>
              <a:rPr lang="en-US" smtClean="0">
                <a:latin typeface="Times New Roman" pitchFamily="-106" charset="0"/>
                <a:ea typeface="Times New Roman" pitchFamily="-106" charset="0"/>
                <a:cs typeface="Times New Roman" pitchFamily="-106" charset="0"/>
              </a:rPr>
              <a:t>78% </a:t>
            </a:r>
            <a:r>
              <a:rPr lang="en-US" dirty="0" smtClean="0">
                <a:latin typeface="Times New Roman" pitchFamily="-106" charset="0"/>
                <a:ea typeface="Times New Roman" pitchFamily="-106" charset="0"/>
                <a:cs typeface="Times New Roman" pitchFamily="-106" charset="0"/>
              </a:rPr>
              <a:t>plan to teach until retirement.</a:t>
            </a:r>
            <a:endParaRPr lang="en-US" sz="2400" dirty="0" smtClean="0">
              <a:latin typeface="Times New Roman" pitchFamily="-106" charset="0"/>
              <a:ea typeface="Times New Roman" pitchFamily="-106" charset="0"/>
              <a:cs typeface="Times New Roman" pitchFamily="-106" charset="0"/>
            </a:endParaRPr>
          </a:p>
          <a:p>
            <a:pPr eaLnBrk="1" hangingPunct="1">
              <a:buFont typeface="Wingdings" pitchFamily="-106" charset="2"/>
              <a:buChar char="§"/>
            </a:pPr>
            <a:endParaRPr lang="en-US" sz="900" dirty="0" smtClean="0">
              <a:latin typeface="Times New Roman" pitchFamily="-106" charset="0"/>
              <a:ea typeface="Times New Roman" pitchFamily="-106" charset="0"/>
              <a:cs typeface="Times New Roman" pitchFamily="-106" charset="0"/>
            </a:endParaRPr>
          </a:p>
          <a:p>
            <a:pPr lvl="2" eaLnBrk="1" hangingPunct="1"/>
            <a:endParaRPr lang="en-US" sz="2000" dirty="0" smtClean="0">
              <a:latin typeface="Times New Roman" pitchFamily="-106" charset="0"/>
              <a:ea typeface="Times New Roman" pitchFamily="-106" charset="0"/>
              <a:cs typeface="Times New Roman" pitchFamily="-106" charset="0"/>
            </a:endParaRPr>
          </a:p>
        </p:txBody>
      </p:sp>
      <p:sp>
        <p:nvSpPr>
          <p:cNvPr id="88068" name="Rectangle 4"/>
          <p:cNvSpPr>
            <a:spLocks noChangeArrowheads="1"/>
          </p:cNvSpPr>
          <p:nvPr/>
        </p:nvSpPr>
        <p:spPr bwMode="auto">
          <a:xfrm>
            <a:off x="0" y="5497513"/>
            <a:ext cx="184150" cy="366712"/>
          </a:xfrm>
          <a:prstGeom prst="rect">
            <a:avLst/>
          </a:prstGeom>
          <a:noFill/>
          <a:ln w="9525">
            <a:noFill/>
            <a:miter lim="800000"/>
            <a:headEnd/>
            <a:tailEnd/>
          </a:ln>
        </p:spPr>
        <p:txBody>
          <a:bodyPr wrap="none" anchor="ctr">
            <a:prstTxWarp prst="textNoShape">
              <a:avLst/>
            </a:prstTxWarp>
            <a:spAutoFit/>
          </a:bodyPr>
          <a:lstStyle/>
          <a:p>
            <a:endParaRPr lang="en-US">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457200" y="533400"/>
            <a:ext cx="8229600" cy="1143000"/>
          </a:xfrm>
        </p:spPr>
        <p:txBody>
          <a:bodyPr/>
          <a:lstStyle/>
          <a:p>
            <a:pPr eaLnBrk="1" hangingPunct="1"/>
            <a:r>
              <a:rPr lang="en-US" sz="3600" dirty="0">
                <a:latin typeface="Times New Roman" pitchFamily="-106" charset="0"/>
                <a:ea typeface="Times New Roman" pitchFamily="-106" charset="0"/>
                <a:cs typeface="Times New Roman" pitchFamily="-106" charset="0"/>
              </a:rPr>
              <a:t>Language teaching is</a:t>
            </a:r>
            <a:r>
              <a:rPr lang="en-US" sz="3600" dirty="0" smtClean="0">
                <a:latin typeface="Times New Roman" pitchFamily="-106" charset="0"/>
                <a:ea typeface="Times New Roman" pitchFamily="-106" charset="0"/>
                <a:cs typeface="Times New Roman" pitchFamily="-106" charset="0"/>
              </a:rPr>
              <a:t> great, </a:t>
            </a:r>
            <a:r>
              <a:rPr lang="en-US" sz="3600" dirty="0">
                <a:latin typeface="Times New Roman" pitchFamily="-106" charset="0"/>
                <a:ea typeface="Times New Roman" pitchFamily="-106" charset="0"/>
                <a:cs typeface="Times New Roman" pitchFamily="-106" charset="0"/>
              </a:rPr>
              <a:t>but …</a:t>
            </a:r>
            <a:endParaRPr lang="en-US" dirty="0">
              <a:latin typeface="Times New Roman" pitchFamily="-106" charset="0"/>
              <a:ea typeface="Times New Roman" pitchFamily="-106" charset="0"/>
              <a:cs typeface="Times New Roman" pitchFamily="-106" charset="0"/>
            </a:endParaRPr>
          </a:p>
        </p:txBody>
      </p:sp>
      <p:sp>
        <p:nvSpPr>
          <p:cNvPr id="151555" name="Rectangle 3"/>
          <p:cNvSpPr>
            <a:spLocks noGrp="1" noChangeArrowheads="1"/>
          </p:cNvSpPr>
          <p:nvPr>
            <p:ph type="body" sz="half" idx="4294967295"/>
          </p:nvPr>
        </p:nvSpPr>
        <p:spPr>
          <a:xfrm>
            <a:off x="495300" y="1905000"/>
            <a:ext cx="8153400" cy="3581400"/>
          </a:xfrm>
        </p:spPr>
        <p:txBody>
          <a:bodyPr/>
          <a:lstStyle/>
          <a:p>
            <a:pPr eaLnBrk="1" hangingPunct="1">
              <a:lnSpc>
                <a:spcPct val="90000"/>
              </a:lnSpc>
            </a:pPr>
            <a:r>
              <a:rPr lang="en-US" sz="2800" dirty="0" smtClean="0">
                <a:latin typeface="Times New Roman" pitchFamily="-106" charset="0"/>
                <a:ea typeface="Times New Roman" pitchFamily="-106" charset="0"/>
                <a:cs typeface="Times New Roman" pitchFamily="-106" charset="0"/>
              </a:rPr>
              <a:t>Only 31% are satisfied with their salary.</a:t>
            </a:r>
          </a:p>
          <a:p>
            <a:pPr eaLnBrk="1" hangingPunct="1">
              <a:lnSpc>
                <a:spcPct val="90000"/>
              </a:lnSpc>
            </a:pPr>
            <a:endParaRPr lang="en-US" sz="2800" dirty="0" smtClean="0">
              <a:latin typeface="Times New Roman" pitchFamily="-106" charset="0"/>
              <a:ea typeface="Times New Roman" pitchFamily="-106" charset="0"/>
              <a:cs typeface="Times New Roman" pitchFamily="-106" charset="0"/>
            </a:endParaRPr>
          </a:p>
          <a:p>
            <a:pPr eaLnBrk="1" hangingPunct="1">
              <a:lnSpc>
                <a:spcPct val="90000"/>
              </a:lnSpc>
            </a:pPr>
            <a:r>
              <a:rPr lang="en-US" sz="2800" dirty="0" smtClean="0">
                <a:latin typeface="Times New Roman" pitchFamily="-106" charset="0"/>
                <a:ea typeface="Times New Roman" pitchFamily="-106" charset="0"/>
                <a:cs typeface="Times New Roman" pitchFamily="-106" charset="0"/>
              </a:rPr>
              <a:t>51% also work at other institutions or summer schools to supplement their income.</a:t>
            </a:r>
          </a:p>
          <a:p>
            <a:pPr eaLnBrk="1" hangingPunct="1">
              <a:lnSpc>
                <a:spcPct val="90000"/>
              </a:lnSpc>
              <a:buFontTx/>
              <a:buNone/>
            </a:pPr>
            <a:endParaRPr lang="en-US" sz="2800" dirty="0" smtClean="0">
              <a:latin typeface="Times New Roman" pitchFamily="-106" charset="0"/>
              <a:ea typeface="Times New Roman" pitchFamily="-106" charset="0"/>
              <a:cs typeface="Times New Roman" pitchFamily="-106" charset="0"/>
            </a:endParaRPr>
          </a:p>
        </p:txBody>
      </p:sp>
      <p:sp>
        <p:nvSpPr>
          <p:cNvPr id="151556" name="Rectangle 4"/>
          <p:cNvSpPr>
            <a:spLocks noChangeArrowheads="1"/>
          </p:cNvSpPr>
          <p:nvPr/>
        </p:nvSpPr>
        <p:spPr bwMode="auto">
          <a:xfrm>
            <a:off x="0" y="5497513"/>
            <a:ext cx="184150" cy="366712"/>
          </a:xfrm>
          <a:prstGeom prst="rect">
            <a:avLst/>
          </a:prstGeom>
          <a:noFill/>
          <a:ln w="9525">
            <a:noFill/>
            <a:miter lim="800000"/>
            <a:headEnd/>
            <a:tailEnd/>
          </a:ln>
        </p:spPr>
        <p:txBody>
          <a:bodyPr wrap="none" anchor="ctr">
            <a:prstTxWarp prst="textNoShape">
              <a:avLst/>
            </a:prstTxWarp>
            <a:spAutoFit/>
          </a:bodyPr>
          <a:lstStyle/>
          <a:p>
            <a:endParaRPr lang="en-US">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body" sz="half" idx="1"/>
          </p:nvPr>
        </p:nvSpPr>
        <p:spPr>
          <a:xfrm>
            <a:off x="457200" y="1371600"/>
            <a:ext cx="8153400" cy="3581400"/>
          </a:xfrm>
        </p:spPr>
        <p:txBody>
          <a:bodyPr/>
          <a:lstStyle/>
          <a:p>
            <a:pPr eaLnBrk="1" hangingPunct="1"/>
            <a:r>
              <a:rPr lang="en-US" sz="2800" dirty="0">
                <a:solidFill>
                  <a:srgbClr val="000000"/>
                </a:solidFill>
                <a:latin typeface="Times New Roman" pitchFamily="-106" charset="0"/>
                <a:ea typeface="Times New Roman" pitchFamily="-106" charset="0"/>
                <a:cs typeface="Times New Roman" pitchFamily="-106" charset="0"/>
              </a:rPr>
              <a:t>Only</a:t>
            </a:r>
            <a:r>
              <a:rPr lang="en-US" sz="2800" dirty="0" smtClean="0">
                <a:solidFill>
                  <a:srgbClr val="000000"/>
                </a:solidFill>
                <a:latin typeface="Times New Roman" pitchFamily="-106" charset="0"/>
                <a:ea typeface="Times New Roman" pitchFamily="-106" charset="0"/>
                <a:cs typeface="Times New Roman" pitchFamily="-106" charset="0"/>
              </a:rPr>
              <a:t> </a:t>
            </a:r>
            <a:r>
              <a:rPr lang="en-US" sz="2800" dirty="0" smtClean="0">
                <a:latin typeface="Times New Roman" pitchFamily="-106" charset="0"/>
                <a:ea typeface="Times New Roman" pitchFamily="-106" charset="0"/>
                <a:cs typeface="Times New Roman" pitchFamily="-106" charset="0"/>
              </a:rPr>
              <a:t>47</a:t>
            </a:r>
            <a:r>
              <a:rPr lang="en-US" sz="2800" dirty="0" smtClean="0">
                <a:solidFill>
                  <a:srgbClr val="000000"/>
                </a:solidFill>
                <a:latin typeface="Times New Roman" pitchFamily="-106" charset="0"/>
                <a:ea typeface="Times New Roman" pitchFamily="-106" charset="0"/>
                <a:cs typeface="Times New Roman" pitchFamily="-106" charset="0"/>
              </a:rPr>
              <a:t>% </a:t>
            </a:r>
            <a:r>
              <a:rPr lang="en-US" sz="2800" dirty="0">
                <a:solidFill>
                  <a:srgbClr val="000000"/>
                </a:solidFill>
                <a:latin typeface="Times New Roman" pitchFamily="-106" charset="0"/>
                <a:ea typeface="Times New Roman" pitchFamily="-106" charset="0"/>
                <a:cs typeface="Times New Roman" pitchFamily="-106" charset="0"/>
              </a:rPr>
              <a:t>would recommend language teaching as a profession to their students</a:t>
            </a:r>
            <a:r>
              <a:rPr lang="en-US" sz="2800" dirty="0">
                <a:latin typeface="Times New Roman" pitchFamily="-106" charset="0"/>
                <a:ea typeface="Times New Roman" pitchFamily="-106" charset="0"/>
                <a:cs typeface="Times New Roman" pitchFamily="-106" charset="0"/>
              </a:rPr>
              <a:t>.</a:t>
            </a:r>
          </a:p>
          <a:p>
            <a:pPr eaLnBrk="1" hangingPunct="1"/>
            <a:endParaRPr lang="en-US" sz="900" dirty="0" smtClean="0">
              <a:latin typeface="Times New Roman" pitchFamily="-106" charset="0"/>
              <a:ea typeface="Times New Roman" pitchFamily="-106" charset="0"/>
              <a:cs typeface="Times New Roman" pitchFamily="-106" charset="0"/>
            </a:endParaRPr>
          </a:p>
          <a:p>
            <a:pPr lvl="1" eaLnBrk="1" hangingPunct="1"/>
            <a:r>
              <a:rPr lang="en-US" sz="2400" dirty="0" smtClean="0">
                <a:latin typeface="Times New Roman" pitchFamily="-106" charset="0"/>
                <a:ea typeface="Times New Roman" pitchFamily="-106" charset="0"/>
                <a:cs typeface="Times New Roman" pitchFamily="-106" charset="0"/>
              </a:rPr>
              <a:t>57% </a:t>
            </a:r>
            <a:r>
              <a:rPr lang="en-US" sz="2400" dirty="0">
                <a:latin typeface="Times New Roman" pitchFamily="-106" charset="0"/>
                <a:ea typeface="Times New Roman" pitchFamily="-106" charset="0"/>
                <a:cs typeface="Times New Roman" pitchFamily="-106" charset="0"/>
              </a:rPr>
              <a:t>of Assistant Professors </a:t>
            </a:r>
            <a:endParaRPr lang="en-US" sz="2400" dirty="0" smtClean="0">
              <a:latin typeface="Times New Roman" pitchFamily="-106" charset="0"/>
              <a:ea typeface="Times New Roman" pitchFamily="-106" charset="0"/>
              <a:cs typeface="Times New Roman" pitchFamily="-106" charset="0"/>
            </a:endParaRPr>
          </a:p>
          <a:p>
            <a:pPr lvl="1" eaLnBrk="1" hangingPunct="1"/>
            <a:r>
              <a:rPr lang="en-US" sz="2400" dirty="0" smtClean="0">
                <a:latin typeface="Times New Roman" pitchFamily="-106" charset="0"/>
                <a:ea typeface="Times New Roman" pitchFamily="-106" charset="0"/>
                <a:cs typeface="Times New Roman" pitchFamily="-106" charset="0"/>
              </a:rPr>
              <a:t>64% </a:t>
            </a:r>
            <a:r>
              <a:rPr lang="en-US" sz="2400" dirty="0">
                <a:latin typeface="Times New Roman" pitchFamily="-106" charset="0"/>
                <a:ea typeface="Times New Roman" pitchFamily="-106" charset="0"/>
                <a:cs typeface="Times New Roman" pitchFamily="-106" charset="0"/>
              </a:rPr>
              <a:t>of Associate Professors </a:t>
            </a:r>
            <a:endParaRPr lang="en-US" sz="2400" dirty="0" smtClean="0">
              <a:latin typeface="Times New Roman" pitchFamily="-106" charset="0"/>
              <a:ea typeface="Times New Roman" pitchFamily="-106" charset="0"/>
              <a:cs typeface="Times New Roman" pitchFamily="-106" charset="0"/>
            </a:endParaRPr>
          </a:p>
          <a:p>
            <a:pPr lvl="1" eaLnBrk="1" hangingPunct="1"/>
            <a:r>
              <a:rPr lang="en-US" sz="2400" dirty="0" smtClean="0">
                <a:latin typeface="Times New Roman" pitchFamily="-106" charset="0"/>
                <a:ea typeface="Times New Roman" pitchFamily="-106" charset="0"/>
                <a:cs typeface="Times New Roman" pitchFamily="-106" charset="0"/>
              </a:rPr>
              <a:t>50% </a:t>
            </a:r>
            <a:r>
              <a:rPr lang="en-US" sz="2400" dirty="0">
                <a:latin typeface="Times New Roman" pitchFamily="-106" charset="0"/>
                <a:ea typeface="Times New Roman" pitchFamily="-106" charset="0"/>
                <a:cs typeface="Times New Roman" pitchFamily="-106" charset="0"/>
              </a:rPr>
              <a:t>of Full Professors</a:t>
            </a:r>
          </a:p>
          <a:p>
            <a:pPr lvl="1" eaLnBrk="1" hangingPunct="1"/>
            <a:endParaRPr lang="en-US" sz="900" dirty="0" smtClean="0">
              <a:latin typeface="Times New Roman" pitchFamily="-106" charset="0"/>
              <a:ea typeface="Times New Roman" pitchFamily="-106" charset="0"/>
              <a:cs typeface="Times New Roman" pitchFamily="-106" charset="0"/>
            </a:endParaRPr>
          </a:p>
          <a:p>
            <a:pPr lvl="1" eaLnBrk="1" hangingPunct="1"/>
            <a:r>
              <a:rPr lang="en-US" sz="2400" dirty="0" smtClean="0">
                <a:solidFill>
                  <a:srgbClr val="FF0000"/>
                </a:solidFill>
                <a:latin typeface="Times New Roman" pitchFamily="-106" charset="0"/>
                <a:ea typeface="Times New Roman" pitchFamily="-106" charset="0"/>
                <a:cs typeface="Times New Roman" pitchFamily="-106" charset="0"/>
              </a:rPr>
              <a:t>39% </a:t>
            </a:r>
            <a:r>
              <a:rPr lang="en-US" sz="2400" dirty="0">
                <a:solidFill>
                  <a:srgbClr val="FF0000"/>
                </a:solidFill>
                <a:latin typeface="Times New Roman" pitchFamily="-106" charset="0"/>
                <a:ea typeface="Times New Roman" pitchFamily="-106" charset="0"/>
                <a:cs typeface="Times New Roman" pitchFamily="-106" charset="0"/>
              </a:rPr>
              <a:t>of Lecturers</a:t>
            </a:r>
            <a:endParaRPr lang="en-US" sz="2400" dirty="0" smtClean="0">
              <a:solidFill>
                <a:srgbClr val="FF0000"/>
              </a:solidFill>
              <a:latin typeface="Times New Roman" pitchFamily="-106" charset="0"/>
              <a:ea typeface="Times New Roman" pitchFamily="-106" charset="0"/>
              <a:cs typeface="Times New Roman" pitchFamily="-106" charset="0"/>
            </a:endParaRPr>
          </a:p>
          <a:p>
            <a:pPr lvl="1" eaLnBrk="1" hangingPunct="1"/>
            <a:r>
              <a:rPr lang="en-US" sz="2400" dirty="0" smtClean="0">
                <a:latin typeface="Times New Roman" pitchFamily="-106" charset="0"/>
                <a:ea typeface="Times New Roman" pitchFamily="-106" charset="0"/>
                <a:cs typeface="Times New Roman" pitchFamily="-106" charset="0"/>
              </a:rPr>
              <a:t>44% </a:t>
            </a:r>
            <a:r>
              <a:rPr lang="en-US" sz="2400" dirty="0">
                <a:latin typeface="Times New Roman" pitchFamily="-106" charset="0"/>
                <a:ea typeface="Times New Roman" pitchFamily="-106" charset="0"/>
                <a:cs typeface="Times New Roman" pitchFamily="-106" charset="0"/>
              </a:rPr>
              <a:t>of Senior Lecturers</a:t>
            </a:r>
          </a:p>
        </p:txBody>
      </p:sp>
      <p:sp>
        <p:nvSpPr>
          <p:cNvPr id="92163" name="Rectangle 3"/>
          <p:cNvSpPr>
            <a:spLocks noChangeArrowheads="1"/>
          </p:cNvSpPr>
          <p:nvPr/>
        </p:nvSpPr>
        <p:spPr bwMode="auto">
          <a:xfrm>
            <a:off x="0" y="5497513"/>
            <a:ext cx="184150" cy="366712"/>
          </a:xfrm>
          <a:prstGeom prst="rect">
            <a:avLst/>
          </a:prstGeom>
          <a:noFill/>
          <a:ln w="9525">
            <a:noFill/>
            <a:miter lim="800000"/>
            <a:headEnd/>
            <a:tailEnd/>
          </a:ln>
        </p:spPr>
        <p:txBody>
          <a:bodyPr wrap="none" anchor="ctr">
            <a:prstTxWarp prst="textNoShape">
              <a:avLst/>
            </a:prstTxWarp>
            <a:spAutoFit/>
          </a:bodyPr>
          <a:lstStyle/>
          <a:p>
            <a:endParaRPr lang="en-US">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ctrTitle" idx="4294967295"/>
          </p:nvPr>
        </p:nvSpPr>
        <p:spPr>
          <a:xfrm>
            <a:off x="647700" y="990600"/>
            <a:ext cx="7848600" cy="3962400"/>
          </a:xfrm>
        </p:spPr>
        <p:txBody>
          <a:bodyPr/>
          <a:lstStyle/>
          <a:p>
            <a:r>
              <a:rPr lang="en-US">
                <a:latin typeface="Times New Roman" pitchFamily="-106" charset="0"/>
                <a:ea typeface="Times New Roman" pitchFamily="-106" charset="0"/>
                <a:cs typeface="Times New Roman" pitchFamily="-106" charset="0"/>
              </a:rPr>
              <a:t/>
            </a:r>
            <a:br>
              <a:rPr lang="en-US">
                <a:latin typeface="Times New Roman" pitchFamily="-106" charset="0"/>
                <a:ea typeface="Times New Roman" pitchFamily="-106" charset="0"/>
                <a:cs typeface="Times New Roman" pitchFamily="-106" charset="0"/>
              </a:rPr>
            </a:br>
            <a:endParaRPr lang="en-US">
              <a:latin typeface="Times New Roman" pitchFamily="-106" charset="0"/>
              <a:ea typeface="Times New Roman" pitchFamily="-106" charset="0"/>
              <a:cs typeface="Times New Roman" pitchFamily="-106" charset="0"/>
            </a:endParaRPr>
          </a:p>
        </p:txBody>
      </p:sp>
      <p:sp>
        <p:nvSpPr>
          <p:cNvPr id="157699" name="Text Box 3"/>
          <p:cNvSpPr txBox="1">
            <a:spLocks noChangeArrowheads="1"/>
          </p:cNvSpPr>
          <p:nvPr/>
        </p:nvSpPr>
        <p:spPr bwMode="auto">
          <a:xfrm>
            <a:off x="2362200" y="228600"/>
            <a:ext cx="4634326" cy="954107"/>
          </a:xfrm>
          <a:prstGeom prst="rect">
            <a:avLst/>
          </a:prstGeom>
          <a:noFill/>
          <a:ln w="9525">
            <a:noFill/>
            <a:miter lim="800000"/>
            <a:headEnd/>
            <a:tailEnd/>
          </a:ln>
          <a:effectLst/>
        </p:spPr>
        <p:txBody>
          <a:bodyPr wrap="none">
            <a:prstTxWarp prst="textNoShape">
              <a:avLst/>
            </a:prstTxWarp>
            <a:spAutoFit/>
          </a:bodyPr>
          <a:lstStyle/>
          <a:p>
            <a:r>
              <a:rPr lang="en-US" sz="2800" b="1" dirty="0" smtClean="0">
                <a:latin typeface="Times New Roman" pitchFamily="-106" charset="0"/>
              </a:rPr>
              <a:t>Language Teaching Positions</a:t>
            </a:r>
          </a:p>
          <a:p>
            <a:r>
              <a:rPr lang="en-US" sz="2800" b="1" dirty="0" smtClean="0">
                <a:latin typeface="Times New Roman" pitchFamily="-106" charset="0"/>
              </a:rPr>
              <a:t>Advertized from 2000-2008</a:t>
            </a:r>
            <a:endParaRPr lang="en-US" dirty="0"/>
          </a:p>
        </p:txBody>
      </p:sp>
      <p:pic>
        <p:nvPicPr>
          <p:cNvPr id="157701" name="Picture 5" descr="Pasted Graphic 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157288" y="1389063"/>
            <a:ext cx="6829425" cy="407828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52400"/>
            <a:ext cx="8229600" cy="685800"/>
          </a:xfrm>
        </p:spPr>
        <p:txBody>
          <a:bodyPr/>
          <a:lstStyle/>
          <a:p>
            <a:pPr eaLnBrk="1" hangingPunct="1"/>
            <a:r>
              <a:rPr lang="en-US" sz="3200" dirty="0" smtClean="0">
                <a:latin typeface="Times New Roman" pitchFamily="-106" charset="0"/>
                <a:ea typeface="Times New Roman" pitchFamily="-106" charset="0"/>
                <a:cs typeface="Times New Roman" pitchFamily="-106" charset="0"/>
              </a:rPr>
              <a:t>Quality Teachers Make a Significant Difference</a:t>
            </a:r>
          </a:p>
        </p:txBody>
      </p:sp>
      <p:sp>
        <p:nvSpPr>
          <p:cNvPr id="88067" name="Rectangle 3"/>
          <p:cNvSpPr>
            <a:spLocks noGrp="1" noChangeArrowheads="1"/>
          </p:cNvSpPr>
          <p:nvPr>
            <p:ph type="body" sz="half" idx="1"/>
          </p:nvPr>
        </p:nvSpPr>
        <p:spPr>
          <a:xfrm>
            <a:off x="838200" y="4495800"/>
            <a:ext cx="7086600" cy="1219200"/>
          </a:xfrm>
        </p:spPr>
        <p:txBody>
          <a:bodyPr/>
          <a:lstStyle/>
          <a:p>
            <a:pPr>
              <a:buFontTx/>
              <a:buNone/>
            </a:pPr>
            <a:r>
              <a:rPr lang="en-US" sz="1800" baseline="30000" dirty="0" smtClean="0">
                <a:latin typeface="Times New Roman" pitchFamily="-106" charset="0"/>
                <a:ea typeface="Times New Roman" pitchFamily="-106" charset="0"/>
                <a:cs typeface="Times New Roman" pitchFamily="-106" charset="0"/>
              </a:rPr>
              <a:t>	1</a:t>
            </a:r>
            <a:r>
              <a:rPr lang="en-US" sz="1800" dirty="0" smtClean="0">
                <a:latin typeface="Times New Roman" pitchFamily="-106" charset="0"/>
                <a:ea typeface="Times New Roman" pitchFamily="-106" charset="0"/>
                <a:cs typeface="Times New Roman" pitchFamily="-106" charset="0"/>
              </a:rPr>
              <a:t> Includes courses taught at private research universities that house </a:t>
            </a:r>
            <a:r>
              <a:rPr lang="en-US" sz="1800" dirty="0" err="1" smtClean="0">
                <a:latin typeface="Times New Roman" pitchFamily="-106" charset="0"/>
                <a:ea typeface="Times New Roman" pitchFamily="-106" charset="0"/>
                <a:cs typeface="Times New Roman" pitchFamily="-106" charset="0"/>
              </a:rPr>
              <a:t>NRCs</a:t>
            </a:r>
            <a:r>
              <a:rPr lang="en-US" sz="1800" dirty="0" smtClean="0">
                <a:latin typeface="Times New Roman" pitchFamily="-106" charset="0"/>
                <a:ea typeface="Times New Roman" pitchFamily="-106" charset="0"/>
                <a:cs typeface="Times New Roman" pitchFamily="-106" charset="0"/>
              </a:rPr>
              <a:t>.</a:t>
            </a:r>
          </a:p>
          <a:p>
            <a:pPr>
              <a:buFontTx/>
              <a:buNone/>
            </a:pPr>
            <a:r>
              <a:rPr lang="en-US" sz="1800" baseline="30000" dirty="0" smtClean="0">
                <a:latin typeface="Times New Roman" pitchFamily="-106" charset="0"/>
                <a:ea typeface="Times New Roman" pitchFamily="-106" charset="0"/>
                <a:cs typeface="Times New Roman" pitchFamily="-106" charset="0"/>
              </a:rPr>
              <a:t>	2</a:t>
            </a:r>
            <a:r>
              <a:rPr lang="en-US" sz="1800" dirty="0" smtClean="0">
                <a:latin typeface="Times New Roman" pitchFamily="-106" charset="0"/>
                <a:ea typeface="Times New Roman" pitchFamily="-106" charset="0"/>
                <a:cs typeface="Times New Roman" pitchFamily="-106" charset="0"/>
              </a:rPr>
              <a:t> Includes courses taught at public non-research universities without </a:t>
            </a:r>
            <a:r>
              <a:rPr lang="en-US" sz="1800" dirty="0" err="1" smtClean="0">
                <a:latin typeface="Times New Roman" pitchFamily="-106" charset="0"/>
                <a:ea typeface="Times New Roman" pitchFamily="-106" charset="0"/>
                <a:cs typeface="Times New Roman" pitchFamily="-106" charset="0"/>
              </a:rPr>
              <a:t>NRCs</a:t>
            </a:r>
            <a:r>
              <a:rPr lang="en-US" sz="1800" dirty="0" smtClean="0">
                <a:latin typeface="Times New Roman" pitchFamily="-106" charset="0"/>
                <a:ea typeface="Times New Roman" pitchFamily="-106" charset="0"/>
                <a:cs typeface="Times New Roman" pitchFamily="-106" charset="0"/>
              </a:rPr>
              <a:t> and not known for commitment to teaching Arabic.</a:t>
            </a:r>
          </a:p>
          <a:p>
            <a:pPr eaLnBrk="1" hangingPunct="1">
              <a:buFontTx/>
              <a:buNone/>
            </a:pPr>
            <a:endParaRPr lang="en-US" sz="1800" dirty="0" smtClean="0">
              <a:latin typeface="Times New Roman" pitchFamily="-106" charset="0"/>
              <a:ea typeface="Times New Roman" pitchFamily="-106" charset="0"/>
              <a:cs typeface="Times New Roman" pitchFamily="-106" charset="0"/>
            </a:endParaRPr>
          </a:p>
        </p:txBody>
      </p:sp>
      <p:sp>
        <p:nvSpPr>
          <p:cNvPr id="88068" name="Rectangle 4"/>
          <p:cNvSpPr>
            <a:spLocks noChangeArrowheads="1"/>
          </p:cNvSpPr>
          <p:nvPr/>
        </p:nvSpPr>
        <p:spPr bwMode="auto">
          <a:xfrm>
            <a:off x="0" y="5497513"/>
            <a:ext cx="184150" cy="366712"/>
          </a:xfrm>
          <a:prstGeom prst="rect">
            <a:avLst/>
          </a:prstGeom>
          <a:noFill/>
          <a:ln w="9525">
            <a:noFill/>
            <a:miter lim="800000"/>
            <a:headEnd/>
            <a:tailEnd/>
          </a:ln>
        </p:spPr>
        <p:txBody>
          <a:bodyPr wrap="none" anchor="ctr">
            <a:prstTxWarp prst="textNoShape">
              <a:avLst/>
            </a:prstTxWarp>
            <a:spAutoFit/>
          </a:bodyPr>
          <a:lstStyle/>
          <a:p>
            <a:endParaRPr lang="en-US">
              <a:latin typeface="Times New Roman" pitchFamily="-106" charset="0"/>
              <a:ea typeface="Times New Roman" pitchFamily="-106" charset="0"/>
              <a:cs typeface="Times New Roman" pitchFamily="-106" charset="0"/>
            </a:endParaRPr>
          </a:p>
        </p:txBody>
      </p:sp>
      <p:graphicFrame>
        <p:nvGraphicFramePr>
          <p:cNvPr id="7" name="Table 6"/>
          <p:cNvGraphicFramePr>
            <a:graphicFrameLocks noGrp="1"/>
          </p:cNvGraphicFramePr>
          <p:nvPr/>
        </p:nvGraphicFramePr>
        <p:xfrm>
          <a:off x="1143000" y="995575"/>
          <a:ext cx="6705600" cy="3318679"/>
        </p:xfrm>
        <a:graphic>
          <a:graphicData uri="http://schemas.openxmlformats.org/drawingml/2006/table">
            <a:tbl>
              <a:tblPr/>
              <a:tblGrid>
                <a:gridCol w="1341120"/>
                <a:gridCol w="1341120"/>
                <a:gridCol w="1341120"/>
                <a:gridCol w="1341120"/>
                <a:gridCol w="1341120"/>
              </a:tblGrid>
              <a:tr h="341256">
                <a:tc rowSpan="2">
                  <a:txBody>
                    <a:bodyPr/>
                    <a:lstStyle/>
                    <a:p>
                      <a:pPr algn="l" fontAlgn="b"/>
                      <a:endParaRPr lang="en-US" sz="2200" b="0" i="0" u="none" strike="noStrike" dirty="0" smtClean="0">
                        <a:latin typeface="Times New Roman"/>
                        <a:ea typeface="Times New Roman"/>
                        <a:cs typeface="Times New Roman"/>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endParaRPr lang="en-US" sz="1200" b="0" i="0" u="none" strike="noStrike" dirty="0" smtClean="0">
                        <a:latin typeface="Times New Roman"/>
                        <a:ea typeface="Times New Roman"/>
                        <a:cs typeface="Times New Roman"/>
                      </a:endParaRPr>
                    </a:p>
                    <a:p>
                      <a:pPr algn="ctr" fontAlgn="t"/>
                      <a:r>
                        <a:rPr lang="en-US" sz="2200" b="0" i="0" u="none" strike="noStrike" dirty="0" smtClean="0">
                          <a:latin typeface="Times New Roman"/>
                          <a:ea typeface="Times New Roman"/>
                          <a:cs typeface="Times New Roman"/>
                        </a:rPr>
                        <a:t>All </a:t>
                      </a:r>
                      <a:r>
                        <a:rPr lang="en-US" sz="2200" b="0" i="0" u="none" strike="noStrike" dirty="0">
                          <a:latin typeface="Times New Roman"/>
                          <a:ea typeface="Times New Roman"/>
                          <a:cs typeface="Times New Roman"/>
                        </a:rPr>
                        <a:t>Positive Predictors</a:t>
                      </a:r>
                      <a:r>
                        <a:rPr lang="en-US" sz="2200" b="0" i="0" u="none" strike="noStrike" baseline="30000" dirty="0">
                          <a:latin typeface="Times New Roman"/>
                          <a:ea typeface="Times New Roman"/>
                          <a:cs typeface="Times New Roman"/>
                        </a:rPr>
                        <a:t>1</a:t>
                      </a:r>
                      <a:endParaRPr lang="en-US" sz="2200" b="0" i="0" u="none" strike="noStrike" dirty="0">
                        <a:latin typeface="Times New Roman"/>
                        <a:ea typeface="Times New Roman"/>
                        <a:cs typeface="Times New Roman"/>
                      </a:endParaRPr>
                    </a:p>
                  </a:txBody>
                  <a:tcPr marL="12700" marR="12700" marT="1270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t"/>
                      <a:endParaRPr lang="en-US" sz="1200" b="0" i="0" u="none" strike="noStrike" dirty="0" smtClean="0">
                        <a:latin typeface="Times New Roman"/>
                        <a:ea typeface="Times New Roman"/>
                        <a:cs typeface="Times New Roman"/>
                      </a:endParaRPr>
                    </a:p>
                    <a:p>
                      <a:pPr algn="ctr" fontAlgn="t"/>
                      <a:r>
                        <a:rPr lang="en-US" sz="2200" b="0" i="0" u="none" strike="noStrike" dirty="0" smtClean="0">
                          <a:latin typeface="Times New Roman"/>
                          <a:ea typeface="Times New Roman"/>
                          <a:cs typeface="Times New Roman"/>
                        </a:rPr>
                        <a:t>All Neg. </a:t>
                      </a:r>
                      <a:r>
                        <a:rPr lang="en-US" sz="2200" b="0" i="0" u="none" strike="noStrike" dirty="0">
                          <a:latin typeface="Times New Roman"/>
                          <a:ea typeface="Times New Roman"/>
                          <a:cs typeface="Times New Roman"/>
                        </a:rPr>
                        <a:t>Predictors</a:t>
                      </a:r>
                      <a:r>
                        <a:rPr lang="en-US" sz="2200" b="0" i="0" u="none" strike="noStrike" baseline="30000" dirty="0">
                          <a:latin typeface="Times New Roman"/>
                          <a:ea typeface="Times New Roman"/>
                          <a:cs typeface="Times New Roman"/>
                        </a:rPr>
                        <a:t>2</a:t>
                      </a:r>
                      <a:endParaRPr lang="en-US" sz="2200" b="0" i="0" u="none" strike="noStrike" dirty="0">
                        <a:latin typeface="Times New Roman"/>
                        <a:ea typeface="Times New Roman"/>
                        <a:cs typeface="Times New Roman"/>
                      </a:endParaRPr>
                    </a:p>
                  </a:txBody>
                  <a:tcPr marL="12700" marR="12700" marT="1270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341256">
                <a:tc vMerge="1">
                  <a:txBody>
                    <a:bodyPr/>
                    <a:lstStyle/>
                    <a:p>
                      <a:endParaRPr lang="en-US"/>
                    </a:p>
                  </a:txBody>
                  <a:tcPr/>
                </a:tc>
                <a:tc>
                  <a:txBody>
                    <a:bodyPr/>
                    <a:lstStyle/>
                    <a:p>
                      <a:pPr algn="ctr" fontAlgn="t"/>
                      <a:r>
                        <a:rPr lang="en-US" sz="2200" b="0" i="0" u="none" strike="noStrike" dirty="0">
                          <a:latin typeface="Times New Roman"/>
                          <a:ea typeface="Times New Roman"/>
                          <a:cs typeface="Times New Roman"/>
                        </a:rPr>
                        <a:t>Mean</a:t>
                      </a: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2200" b="0" i="1" u="none" strike="noStrike" dirty="0" err="1">
                          <a:latin typeface="Times New Roman"/>
                          <a:ea typeface="Times New Roman"/>
                          <a:cs typeface="Times New Roman"/>
                        </a:rPr>
                        <a:t>n</a:t>
                      </a:r>
                      <a:endParaRPr lang="en-US" sz="2200" b="0" i="1" u="none" strike="noStrike" dirty="0">
                        <a:latin typeface="Times New Roman"/>
                        <a:ea typeface="Times New Roman"/>
                        <a:cs typeface="Times New Roman"/>
                      </a:endParaRP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2200" b="0" i="0" u="none" strike="noStrike" dirty="0">
                          <a:latin typeface="Times New Roman"/>
                          <a:ea typeface="Times New Roman"/>
                          <a:cs typeface="Times New Roman"/>
                        </a:rPr>
                        <a:t>Mean</a:t>
                      </a: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2200" b="0" i="1" u="none" strike="noStrike" dirty="0" smtClean="0">
                          <a:latin typeface="Times New Roman"/>
                          <a:ea typeface="Times New Roman"/>
                          <a:cs typeface="Times New Roman"/>
                        </a:rPr>
                        <a:t>n</a:t>
                      </a:r>
                    </a:p>
                    <a:p>
                      <a:pPr algn="ctr" fontAlgn="t"/>
                      <a:endParaRPr lang="en-US" sz="600" b="0" i="1" u="none" strike="noStrike" dirty="0">
                        <a:latin typeface="Times New Roman"/>
                        <a:ea typeface="Times New Roman"/>
                        <a:cs typeface="Times New Roman"/>
                      </a:endParaRP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r>
              <a:tr h="660353">
                <a:tc>
                  <a:txBody>
                    <a:bodyPr/>
                    <a:lstStyle/>
                    <a:p>
                      <a:pPr algn="l" fontAlgn="t"/>
                      <a:endParaRPr lang="en-US" sz="2200" b="0" i="0" u="none" strike="noStrike" dirty="0" smtClean="0">
                        <a:latin typeface="Times New Roman"/>
                        <a:ea typeface="Times New Roman"/>
                        <a:cs typeface="Times New Roman"/>
                      </a:endParaRPr>
                    </a:p>
                    <a:p>
                      <a:pPr algn="l" fontAlgn="t"/>
                      <a:r>
                        <a:rPr lang="en-US" sz="2200" b="0" i="0" u="none" strike="noStrike" dirty="0" smtClean="0">
                          <a:latin typeface="Times New Roman"/>
                          <a:ea typeface="Times New Roman"/>
                          <a:cs typeface="Times New Roman"/>
                        </a:rPr>
                        <a:t>%</a:t>
                      </a:r>
                      <a:r>
                        <a:rPr lang="en-US" sz="2200" b="0" i="0" u="none" strike="noStrike" baseline="0" dirty="0" smtClean="0">
                          <a:latin typeface="Times New Roman"/>
                          <a:ea typeface="Times New Roman"/>
                          <a:cs typeface="Times New Roman"/>
                        </a:rPr>
                        <a:t> lg. used </a:t>
                      </a:r>
                      <a:r>
                        <a:rPr lang="en-US" sz="2200" b="0" i="0" u="none" strike="noStrike" dirty="0" smtClean="0">
                          <a:latin typeface="Times New Roman"/>
                          <a:ea typeface="Times New Roman"/>
                          <a:cs typeface="Times New Roman"/>
                        </a:rPr>
                        <a:t>in </a:t>
                      </a:r>
                      <a:r>
                        <a:rPr lang="en-US" sz="2200" b="0" i="0" u="none" strike="noStrike" dirty="0">
                          <a:latin typeface="Times New Roman"/>
                          <a:ea typeface="Times New Roman"/>
                          <a:cs typeface="Times New Roman"/>
                        </a:rPr>
                        <a:t>class</a:t>
                      </a:r>
                    </a:p>
                  </a:txBody>
                  <a:tcPr marL="12700" marR="12700" marT="127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2200" b="0" i="0" u="none" strike="noStrike" dirty="0" smtClean="0">
                        <a:latin typeface="Times New Roman"/>
                        <a:ea typeface="Times New Roman"/>
                        <a:cs typeface="Times New Roman"/>
                      </a:endParaRPr>
                    </a:p>
                    <a:p>
                      <a:pPr algn="ctr" fontAlgn="t"/>
                      <a:r>
                        <a:rPr lang="en-US" sz="2200" b="0" i="0" u="none" strike="noStrike" dirty="0" smtClean="0">
                          <a:latin typeface="Times New Roman"/>
                          <a:ea typeface="Times New Roman"/>
                          <a:cs typeface="Times New Roman"/>
                        </a:rPr>
                        <a:t>59.9</a:t>
                      </a:r>
                      <a:endParaRPr lang="en-US" sz="2200" b="0" i="0" u="none" strike="noStrike" dirty="0">
                        <a:latin typeface="Times New Roman"/>
                        <a:ea typeface="Times New Roman"/>
                        <a:cs typeface="Times New Roman"/>
                      </a:endParaRPr>
                    </a:p>
                  </a:txBody>
                  <a:tcPr marL="12700" marR="12700" marT="127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2200" b="0" i="0" u="none" strike="noStrike" dirty="0" smtClean="0">
                        <a:latin typeface="Times New Roman"/>
                        <a:ea typeface="Times New Roman"/>
                        <a:cs typeface="Times New Roman"/>
                      </a:endParaRPr>
                    </a:p>
                    <a:p>
                      <a:pPr algn="ctr" fontAlgn="t"/>
                      <a:r>
                        <a:rPr lang="en-US" sz="2200" b="0" i="0" u="none" strike="noStrike" dirty="0" smtClean="0">
                          <a:latin typeface="Times New Roman"/>
                          <a:ea typeface="Times New Roman"/>
                          <a:cs typeface="Times New Roman"/>
                        </a:rPr>
                        <a:t>90</a:t>
                      </a:r>
                      <a:endParaRPr lang="en-US" sz="2200" b="0" i="0" u="none" strike="noStrike" dirty="0">
                        <a:latin typeface="Times New Roman"/>
                        <a:ea typeface="Times New Roman"/>
                        <a:cs typeface="Times New Roman"/>
                      </a:endParaRPr>
                    </a:p>
                  </a:txBody>
                  <a:tcPr marL="12700" marR="12700" marT="127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2200" b="0" i="0" u="none" strike="noStrike" dirty="0" smtClean="0">
                        <a:latin typeface="Times New Roman"/>
                        <a:ea typeface="Times New Roman"/>
                        <a:cs typeface="Times New Roman"/>
                      </a:endParaRPr>
                    </a:p>
                    <a:p>
                      <a:pPr algn="ctr" fontAlgn="t"/>
                      <a:r>
                        <a:rPr lang="en-US" sz="2200" b="0" i="0" u="none" strike="noStrike" dirty="0" smtClean="0">
                          <a:latin typeface="Times New Roman"/>
                          <a:ea typeface="Times New Roman"/>
                          <a:cs typeface="Times New Roman"/>
                        </a:rPr>
                        <a:t>39.8</a:t>
                      </a:r>
                      <a:endParaRPr lang="en-US" sz="2200" b="0" i="0" u="none" strike="noStrike" dirty="0">
                        <a:latin typeface="Times New Roman"/>
                        <a:ea typeface="Times New Roman"/>
                        <a:cs typeface="Times New Roman"/>
                      </a:endParaRPr>
                    </a:p>
                  </a:txBody>
                  <a:tcPr marL="12700" marR="12700" marT="127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2200" b="0" i="0" u="none" strike="noStrike" dirty="0" smtClean="0">
                        <a:latin typeface="Times New Roman"/>
                        <a:ea typeface="Times New Roman"/>
                        <a:cs typeface="Times New Roman"/>
                      </a:endParaRPr>
                    </a:p>
                    <a:p>
                      <a:pPr algn="ctr" fontAlgn="t"/>
                      <a:r>
                        <a:rPr lang="en-US" sz="2200" b="0" i="0" u="none" strike="noStrike" dirty="0" smtClean="0">
                          <a:latin typeface="Times New Roman"/>
                          <a:ea typeface="Times New Roman"/>
                          <a:cs typeface="Times New Roman"/>
                        </a:rPr>
                        <a:t>106</a:t>
                      </a:r>
                      <a:endParaRPr lang="en-US" sz="2200" b="0" i="0" u="none" strike="noStrike" dirty="0">
                        <a:latin typeface="Times New Roman"/>
                        <a:ea typeface="Times New Roman"/>
                        <a:cs typeface="Times New Roman"/>
                      </a:endParaRPr>
                    </a:p>
                  </a:txBody>
                  <a:tcPr marL="12700" marR="12700" marT="12700" marB="0">
                    <a:lnL>
                      <a:noFill/>
                    </a:lnL>
                    <a:lnR>
                      <a:noFill/>
                    </a:lnR>
                    <a:lnT w="12700" cap="flat" cmpd="sng" algn="ctr">
                      <a:solidFill>
                        <a:srgbClr val="000000"/>
                      </a:solidFill>
                      <a:prstDash val="solid"/>
                      <a:round/>
                      <a:headEnd type="none" w="med" len="med"/>
                      <a:tailEnd type="none" w="med" len="med"/>
                    </a:lnT>
                    <a:lnB>
                      <a:noFill/>
                    </a:lnB>
                  </a:tcPr>
                </a:tc>
              </a:tr>
              <a:tr h="664785">
                <a:tc>
                  <a:txBody>
                    <a:bodyPr/>
                    <a:lstStyle/>
                    <a:p>
                      <a:pPr algn="l" fontAlgn="t"/>
                      <a:r>
                        <a:rPr lang="en-US" sz="2200" b="0" i="0" u="none" strike="noStrike" dirty="0">
                          <a:latin typeface="Times New Roman"/>
                          <a:ea typeface="Times New Roman"/>
                          <a:cs typeface="Times New Roman"/>
                        </a:rPr>
                        <a:t>h</a:t>
                      </a:r>
                      <a:r>
                        <a:rPr lang="en-US" sz="2200" b="0" i="0" u="none" strike="noStrike" dirty="0" smtClean="0">
                          <a:latin typeface="Times New Roman"/>
                          <a:ea typeface="Times New Roman"/>
                          <a:cs typeface="Times New Roman"/>
                        </a:rPr>
                        <a:t>rs/week homework</a:t>
                      </a:r>
                      <a:endParaRPr lang="en-US" sz="2200" b="0" i="0" u="none" strike="noStrike" dirty="0">
                        <a:latin typeface="Times New Roman"/>
                        <a:ea typeface="Times New Roman"/>
                        <a:cs typeface="Times New Roman"/>
                      </a:endParaRPr>
                    </a:p>
                  </a:txBody>
                  <a:tcPr marL="12700" marR="12700" marT="12700" marB="0">
                    <a:lnL>
                      <a:noFill/>
                    </a:lnL>
                    <a:lnR>
                      <a:noFill/>
                    </a:lnR>
                    <a:lnT>
                      <a:noFill/>
                    </a:lnT>
                    <a:lnB>
                      <a:noFill/>
                    </a:lnB>
                  </a:tcPr>
                </a:tc>
                <a:tc>
                  <a:txBody>
                    <a:bodyPr/>
                    <a:lstStyle/>
                    <a:p>
                      <a:pPr algn="ctr" fontAlgn="t"/>
                      <a:r>
                        <a:rPr lang="en-US" sz="2200" b="0" i="0" u="none" strike="noStrike" dirty="0">
                          <a:latin typeface="Times New Roman"/>
                          <a:ea typeface="Times New Roman"/>
                          <a:cs typeface="Times New Roman"/>
                        </a:rPr>
                        <a:t>8.8</a:t>
                      </a:r>
                    </a:p>
                  </a:txBody>
                  <a:tcPr marL="12700" marR="12700" marT="12700" marB="0">
                    <a:lnL>
                      <a:noFill/>
                    </a:lnL>
                    <a:lnR>
                      <a:noFill/>
                    </a:lnR>
                    <a:lnT>
                      <a:noFill/>
                    </a:lnT>
                    <a:lnB>
                      <a:noFill/>
                    </a:lnB>
                  </a:tcPr>
                </a:tc>
                <a:tc>
                  <a:txBody>
                    <a:bodyPr/>
                    <a:lstStyle/>
                    <a:p>
                      <a:pPr algn="ctr" fontAlgn="t"/>
                      <a:r>
                        <a:rPr lang="en-US" sz="2200" b="0" i="0" u="none" strike="noStrike" dirty="0">
                          <a:latin typeface="Times New Roman"/>
                          <a:ea typeface="Times New Roman"/>
                          <a:cs typeface="Times New Roman"/>
                        </a:rPr>
                        <a:t>99</a:t>
                      </a:r>
                    </a:p>
                  </a:txBody>
                  <a:tcPr marL="12700" marR="12700" marT="12700" marB="0">
                    <a:lnL>
                      <a:noFill/>
                    </a:lnL>
                    <a:lnR>
                      <a:noFill/>
                    </a:lnR>
                    <a:lnT>
                      <a:noFill/>
                    </a:lnT>
                    <a:lnB>
                      <a:noFill/>
                    </a:lnB>
                  </a:tcPr>
                </a:tc>
                <a:tc>
                  <a:txBody>
                    <a:bodyPr/>
                    <a:lstStyle/>
                    <a:p>
                      <a:pPr algn="ctr" fontAlgn="t"/>
                      <a:r>
                        <a:rPr lang="en-US" sz="2200" b="0" i="0" u="none" strike="noStrike" dirty="0">
                          <a:latin typeface="Times New Roman"/>
                          <a:ea typeface="Times New Roman"/>
                          <a:cs typeface="Times New Roman"/>
                        </a:rPr>
                        <a:t>4.6</a:t>
                      </a:r>
                    </a:p>
                  </a:txBody>
                  <a:tcPr marL="12700" marR="12700" marT="12700" marB="0">
                    <a:lnL>
                      <a:noFill/>
                    </a:lnL>
                    <a:lnR>
                      <a:noFill/>
                    </a:lnR>
                    <a:lnT>
                      <a:noFill/>
                    </a:lnT>
                    <a:lnB>
                      <a:noFill/>
                    </a:lnB>
                  </a:tcPr>
                </a:tc>
                <a:tc>
                  <a:txBody>
                    <a:bodyPr/>
                    <a:lstStyle/>
                    <a:p>
                      <a:pPr algn="ctr" fontAlgn="t"/>
                      <a:r>
                        <a:rPr lang="en-US" sz="2200" b="0" i="0" u="none" strike="noStrike" dirty="0">
                          <a:latin typeface="Times New Roman"/>
                          <a:ea typeface="Times New Roman"/>
                          <a:cs typeface="Times New Roman"/>
                        </a:rPr>
                        <a:t>111</a:t>
                      </a:r>
                    </a:p>
                  </a:txBody>
                  <a:tcPr marL="12700" marR="12700" marT="12700" marB="0">
                    <a:lnL>
                      <a:noFill/>
                    </a:lnL>
                    <a:lnR>
                      <a:noFill/>
                    </a:lnR>
                    <a:lnT>
                      <a:noFill/>
                    </a:lnT>
                    <a:lnB>
                      <a:noFill/>
                    </a:lnB>
                  </a:tcPr>
                </a:tc>
              </a:tr>
              <a:tr h="354552">
                <a:tc>
                  <a:txBody>
                    <a:bodyPr/>
                    <a:lstStyle/>
                    <a:p>
                      <a:pPr algn="l" fontAlgn="t"/>
                      <a:r>
                        <a:rPr lang="en-US" sz="2200" b="0" i="0" u="none" strike="noStrike" dirty="0" smtClean="0">
                          <a:latin typeface="Times New Roman"/>
                          <a:ea typeface="Times New Roman"/>
                          <a:cs typeface="Times New Roman"/>
                        </a:rPr>
                        <a:t>class hrs/week</a:t>
                      </a:r>
                      <a:endParaRPr lang="en-US" sz="2200" b="0" i="0" u="none" strike="noStrike" dirty="0">
                        <a:latin typeface="Times New Roman"/>
                        <a:ea typeface="Times New Roman"/>
                        <a:cs typeface="Times New Roman"/>
                      </a:endParaRP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2200" b="0" i="0" u="none" strike="noStrike" dirty="0">
                          <a:latin typeface="Times New Roman"/>
                          <a:ea typeface="Times New Roman"/>
                          <a:cs typeface="Times New Roman"/>
                        </a:rPr>
                        <a:t>5.5</a:t>
                      </a: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2200" b="0" i="0" u="none" strike="noStrike" dirty="0">
                          <a:latin typeface="Times New Roman"/>
                          <a:ea typeface="Times New Roman"/>
                          <a:cs typeface="Times New Roman"/>
                        </a:rPr>
                        <a:t>110</a:t>
                      </a: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2200" b="0" i="0" u="none" strike="noStrike" dirty="0">
                          <a:latin typeface="Times New Roman"/>
                          <a:ea typeface="Times New Roman"/>
                          <a:cs typeface="Times New Roman"/>
                        </a:rPr>
                        <a:t>4</a:t>
                      </a: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2200" b="0" i="0" u="none" strike="noStrike" dirty="0">
                          <a:latin typeface="Times New Roman"/>
                          <a:ea typeface="Times New Roman"/>
                          <a:cs typeface="Times New Roman"/>
                        </a:rPr>
                        <a:t>126</a:t>
                      </a: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0" y="6096000"/>
            <a:ext cx="3429000" cy="369332"/>
          </a:xfrm>
          <a:prstGeom prst="rect">
            <a:avLst/>
          </a:prstGeom>
          <a:noFill/>
        </p:spPr>
        <p:txBody>
          <a:bodyPr wrap="square" rtlCol="0">
            <a:spAutoFit/>
          </a:bodyPr>
          <a:lstStyle/>
          <a:p>
            <a:r>
              <a:rPr lang="en-US" dirty="0" smtClean="0">
                <a:latin typeface=""/>
              </a:rPr>
              <a:t>Data Source: CAORC</a:t>
            </a:r>
            <a:endParaRPr lang="en-US" dirty="0">
              <a:latin typeface=""/>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ctrTitle" idx="4294967295"/>
          </p:nvPr>
        </p:nvSpPr>
        <p:spPr>
          <a:xfrm>
            <a:off x="609600" y="990600"/>
            <a:ext cx="7848600" cy="3962400"/>
          </a:xfrm>
        </p:spPr>
        <p:txBody>
          <a:bodyPr/>
          <a:lstStyle/>
          <a:p>
            <a:r>
              <a:rPr lang="en-US" dirty="0">
                <a:latin typeface="Times New Roman" pitchFamily="-106" charset="0"/>
                <a:ea typeface="Times New Roman" pitchFamily="-106" charset="0"/>
                <a:cs typeface="Times New Roman" pitchFamily="-106" charset="0"/>
              </a:rPr>
              <a:t/>
            </a:r>
            <a:br>
              <a:rPr lang="en-US" dirty="0">
                <a:latin typeface="Times New Roman" pitchFamily="-106" charset="0"/>
                <a:ea typeface="Times New Roman" pitchFamily="-106" charset="0"/>
                <a:cs typeface="Times New Roman" pitchFamily="-106" charset="0"/>
              </a:rPr>
            </a:br>
            <a:r>
              <a:rPr lang="en-US" dirty="0">
                <a:latin typeface="Times New Roman" pitchFamily="-106" charset="0"/>
                <a:ea typeface="Times New Roman" pitchFamily="-106" charset="0"/>
                <a:cs typeface="Times New Roman" pitchFamily="-106" charset="0"/>
              </a:rPr>
              <a:t>Case Study:</a:t>
            </a:r>
            <a:br>
              <a:rPr lang="en-US" dirty="0">
                <a:latin typeface="Times New Roman" pitchFamily="-106" charset="0"/>
                <a:ea typeface="Times New Roman" pitchFamily="-106" charset="0"/>
                <a:cs typeface="Times New Roman" pitchFamily="-106" charset="0"/>
              </a:rPr>
            </a:br>
            <a:r>
              <a:rPr lang="en-US" sz="1800" dirty="0">
                <a:latin typeface="Times New Roman" pitchFamily="-106" charset="0"/>
                <a:ea typeface="Times New Roman" pitchFamily="-106" charset="0"/>
                <a:cs typeface="Times New Roman" pitchFamily="-106" charset="0"/>
              </a:rPr>
              <a:t/>
            </a:r>
            <a:br>
              <a:rPr lang="en-US" sz="1800" dirty="0">
                <a:latin typeface="Times New Roman" pitchFamily="-106" charset="0"/>
                <a:ea typeface="Times New Roman" pitchFamily="-106" charset="0"/>
                <a:cs typeface="Times New Roman" pitchFamily="-106" charset="0"/>
              </a:rPr>
            </a:br>
            <a:r>
              <a:rPr lang="en-US" dirty="0" smtClean="0">
                <a:latin typeface="Times New Roman" pitchFamily="-106" charset="0"/>
                <a:ea typeface="Times New Roman" pitchFamily="-106" charset="0"/>
                <a:cs typeface="Times New Roman" pitchFamily="-106" charset="0"/>
              </a:rPr>
              <a:t>Turkish at Middle East </a:t>
            </a:r>
            <a:r>
              <a:rPr lang="en-US" dirty="0" err="1" smtClean="0">
                <a:latin typeface="Times New Roman" pitchFamily="-106" charset="0"/>
                <a:ea typeface="Times New Roman" pitchFamily="-106" charset="0"/>
                <a:cs typeface="Times New Roman" pitchFamily="-106" charset="0"/>
              </a:rPr>
              <a:t>NRCs</a:t>
            </a:r>
            <a:endParaRPr lang="en-US"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0"/>
            <a:ext cx="8229600" cy="1143000"/>
          </a:xfrm>
        </p:spPr>
        <p:txBody>
          <a:bodyPr/>
          <a:lstStyle/>
          <a:p>
            <a:r>
              <a:rPr lang="en-US" sz="6000">
                <a:latin typeface="Times New Roman" pitchFamily="-106" charset="0"/>
                <a:ea typeface="Times New Roman" pitchFamily="-106" charset="0"/>
                <a:cs typeface="Times New Roman" pitchFamily="-106" charset="0"/>
              </a:rPr>
              <a:t>NMELRC Mission</a:t>
            </a:r>
            <a:endParaRPr lang="en-US">
              <a:latin typeface="Times New Roman" pitchFamily="-106" charset="0"/>
              <a:ea typeface="Times New Roman" pitchFamily="-106" charset="0"/>
              <a:cs typeface="Times New Roman" pitchFamily="-106" charset="0"/>
            </a:endParaRPr>
          </a:p>
        </p:txBody>
      </p:sp>
      <p:sp>
        <p:nvSpPr>
          <p:cNvPr id="23555" name="Rectangle 3"/>
          <p:cNvSpPr>
            <a:spLocks noGrp="1" noChangeArrowheads="1"/>
          </p:cNvSpPr>
          <p:nvPr>
            <p:ph type="body" idx="1"/>
          </p:nvPr>
        </p:nvSpPr>
        <p:spPr>
          <a:xfrm>
            <a:off x="381000" y="1905000"/>
            <a:ext cx="8229600" cy="3276600"/>
          </a:xfrm>
        </p:spPr>
        <p:txBody>
          <a:bodyPr/>
          <a:lstStyle/>
          <a:p>
            <a:r>
              <a:rPr lang="en-US" sz="4400">
                <a:latin typeface="Times New Roman" pitchFamily="-106" charset="0"/>
                <a:ea typeface="Times New Roman" pitchFamily="-106" charset="0"/>
                <a:cs typeface="Times New Roman" pitchFamily="-106" charset="0"/>
              </a:rPr>
              <a:t>reach more students</a:t>
            </a:r>
          </a:p>
          <a:p>
            <a:r>
              <a:rPr lang="en-US" sz="4400">
                <a:latin typeface="Times New Roman" pitchFamily="-106" charset="0"/>
                <a:ea typeface="Times New Roman" pitchFamily="-106" charset="0"/>
                <a:cs typeface="Times New Roman" pitchFamily="-106" charset="0"/>
              </a:rPr>
              <a:t>increase quality of learning opportunities for all students</a:t>
            </a:r>
            <a:r>
              <a:rPr lang="en-US">
                <a:latin typeface="Times New Roman" pitchFamily="-106" charset="0"/>
                <a:ea typeface="Times New Roman" pitchFamily="-106" charset="0"/>
                <a:cs typeface="Times New Roman" pitchFamily="-106" charset="0"/>
              </a:rPr>
              <a:t> </a:t>
            </a:r>
          </a:p>
          <a:p>
            <a:endParaRPr lang="en-US">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28600"/>
            <a:ext cx="8229600" cy="1143000"/>
          </a:xfrm>
        </p:spPr>
        <p:txBody>
          <a:bodyPr/>
          <a:lstStyle/>
          <a:p>
            <a:r>
              <a:rPr lang="en-US" sz="3600" dirty="0" smtClean="0">
                <a:solidFill>
                  <a:srgbClr val="000000"/>
                </a:solidFill>
                <a:latin typeface="Times New Roman" pitchFamily="-106" charset="0"/>
                <a:ea typeface="Times New Roman" pitchFamily="-106" charset="0"/>
                <a:cs typeface="Times New Roman" pitchFamily="-106" charset="0"/>
              </a:rPr>
              <a:t>Turkish </a:t>
            </a:r>
            <a:r>
              <a:rPr lang="en-US" sz="3600" dirty="0">
                <a:solidFill>
                  <a:srgbClr val="000000"/>
                </a:solidFill>
                <a:latin typeface="Times New Roman" pitchFamily="-106" charset="0"/>
                <a:ea typeface="Times New Roman" pitchFamily="-106" charset="0"/>
                <a:cs typeface="Times New Roman" pitchFamily="-106" charset="0"/>
              </a:rPr>
              <a:t>at</a:t>
            </a:r>
            <a:r>
              <a:rPr lang="en-US" sz="3600" dirty="0" smtClean="0">
                <a:solidFill>
                  <a:srgbClr val="000000"/>
                </a:solidFill>
                <a:latin typeface="Times New Roman" pitchFamily="-106" charset="0"/>
                <a:ea typeface="Times New Roman" pitchFamily="-106" charset="0"/>
                <a:cs typeface="Times New Roman" pitchFamily="-106" charset="0"/>
              </a:rPr>
              <a:t> Middle East </a:t>
            </a:r>
            <a:r>
              <a:rPr lang="en-US" sz="3600" dirty="0" err="1" smtClean="0">
                <a:solidFill>
                  <a:srgbClr val="000000"/>
                </a:solidFill>
                <a:latin typeface="Times New Roman" pitchFamily="-106" charset="0"/>
                <a:ea typeface="Times New Roman" pitchFamily="-106" charset="0"/>
                <a:cs typeface="Times New Roman" pitchFamily="-106" charset="0"/>
              </a:rPr>
              <a:t>NRCs</a:t>
            </a:r>
            <a:endParaRPr lang="en-US" b="1" dirty="0">
              <a:solidFill>
                <a:srgbClr val="000000"/>
              </a:solidFill>
              <a:latin typeface="Times New Roman" pitchFamily="-106" charset="0"/>
              <a:ea typeface="Times New Roman" pitchFamily="-106" charset="0"/>
              <a:cs typeface="Times New Roman" pitchFamily="-106" charset="0"/>
            </a:endParaRPr>
          </a:p>
        </p:txBody>
      </p:sp>
      <p:sp>
        <p:nvSpPr>
          <p:cNvPr id="96259" name="Rectangle 3"/>
          <p:cNvSpPr>
            <a:spLocks noGrp="1" noChangeArrowheads="1"/>
          </p:cNvSpPr>
          <p:nvPr>
            <p:ph type="body" idx="1"/>
          </p:nvPr>
        </p:nvSpPr>
        <p:spPr>
          <a:xfrm>
            <a:off x="381000" y="1173163"/>
            <a:ext cx="8229600" cy="4525962"/>
          </a:xfrm>
        </p:spPr>
        <p:txBody>
          <a:bodyPr/>
          <a:lstStyle/>
          <a:p>
            <a:pPr>
              <a:lnSpc>
                <a:spcPct val="90000"/>
              </a:lnSpc>
              <a:buFontTx/>
              <a:buNone/>
            </a:pPr>
            <a:r>
              <a:rPr lang="en-US" sz="2800" dirty="0" smtClean="0">
                <a:solidFill>
                  <a:srgbClr val="000000"/>
                </a:solidFill>
                <a:latin typeface="Times New Roman" pitchFamily="-106" charset="0"/>
                <a:ea typeface="Times New Roman" pitchFamily="-106" charset="0"/>
                <a:cs typeface="Times New Roman" pitchFamily="-106" charset="0"/>
              </a:rPr>
              <a:t>0 Full Professors</a:t>
            </a:r>
          </a:p>
          <a:p>
            <a:pPr>
              <a:lnSpc>
                <a:spcPct val="90000"/>
              </a:lnSpc>
              <a:buFontTx/>
              <a:buNone/>
            </a:pPr>
            <a:r>
              <a:rPr lang="en-US" sz="2800" dirty="0" smtClean="0">
                <a:solidFill>
                  <a:srgbClr val="000000"/>
                </a:solidFill>
                <a:latin typeface="Times New Roman" pitchFamily="-106" charset="0"/>
                <a:ea typeface="Times New Roman" pitchFamily="-106" charset="0"/>
                <a:cs typeface="Times New Roman" pitchFamily="-106" charset="0"/>
              </a:rPr>
              <a:t>2 Assoc. Professors</a:t>
            </a:r>
          </a:p>
          <a:p>
            <a:pPr>
              <a:lnSpc>
                <a:spcPct val="90000"/>
              </a:lnSpc>
              <a:buFontTx/>
              <a:buNone/>
            </a:pPr>
            <a:r>
              <a:rPr lang="en-US" sz="2800" dirty="0" smtClean="0">
                <a:solidFill>
                  <a:srgbClr val="000000"/>
                </a:solidFill>
                <a:latin typeface="Times New Roman" pitchFamily="-106" charset="0"/>
                <a:ea typeface="Times New Roman" pitchFamily="-106" charset="0"/>
                <a:cs typeface="Times New Roman" pitchFamily="-106" charset="0"/>
              </a:rPr>
              <a:t>1 Visiting Assistant Professor</a:t>
            </a:r>
          </a:p>
          <a:p>
            <a:pPr>
              <a:lnSpc>
                <a:spcPct val="90000"/>
              </a:lnSpc>
              <a:buFontTx/>
              <a:buNone/>
            </a:pPr>
            <a:r>
              <a:rPr lang="en-US" sz="2800" dirty="0" smtClean="0">
                <a:solidFill>
                  <a:srgbClr val="000000"/>
                </a:solidFill>
                <a:latin typeface="Times New Roman" pitchFamily="-106" charset="0"/>
                <a:ea typeface="Times New Roman" pitchFamily="-106" charset="0"/>
                <a:cs typeface="Times New Roman" pitchFamily="-106" charset="0"/>
              </a:rPr>
              <a:t>5 Senior Lecturers</a:t>
            </a:r>
          </a:p>
          <a:p>
            <a:pPr>
              <a:lnSpc>
                <a:spcPct val="90000"/>
              </a:lnSpc>
              <a:buFontTx/>
              <a:buNone/>
            </a:pPr>
            <a:r>
              <a:rPr lang="en-US" sz="2800" dirty="0" smtClean="0">
                <a:solidFill>
                  <a:srgbClr val="000000"/>
                </a:solidFill>
                <a:latin typeface="Times New Roman" pitchFamily="-106" charset="0"/>
                <a:ea typeface="Times New Roman" pitchFamily="-106" charset="0"/>
                <a:cs typeface="Times New Roman" pitchFamily="-106" charset="0"/>
              </a:rPr>
              <a:t>7 Lecturers/Lectors/Preceptors</a:t>
            </a:r>
          </a:p>
          <a:p>
            <a:pPr>
              <a:lnSpc>
                <a:spcPct val="90000"/>
              </a:lnSpc>
              <a:buFontTx/>
              <a:buNone/>
            </a:pPr>
            <a:r>
              <a:rPr lang="en-US" sz="2800" dirty="0" smtClean="0">
                <a:solidFill>
                  <a:srgbClr val="000000"/>
                </a:solidFill>
                <a:latin typeface="Times New Roman" pitchFamily="-106" charset="0"/>
                <a:ea typeface="Times New Roman" pitchFamily="-106" charset="0"/>
                <a:cs typeface="Times New Roman" pitchFamily="-106" charset="0"/>
              </a:rPr>
              <a:t>2 Graduate Student Instructors (part-time)</a:t>
            </a:r>
          </a:p>
          <a:p>
            <a:pPr>
              <a:lnSpc>
                <a:spcPct val="90000"/>
              </a:lnSpc>
              <a:buFontTx/>
              <a:buNone/>
            </a:pPr>
            <a:endParaRPr lang="en-US" sz="800" dirty="0" smtClean="0">
              <a:solidFill>
                <a:srgbClr val="000000"/>
              </a:solidFill>
              <a:latin typeface="Times New Roman" pitchFamily="-106" charset="0"/>
              <a:ea typeface="Times New Roman" pitchFamily="-106" charset="0"/>
              <a:cs typeface="Times New Roman" pitchFamily="-106" charset="0"/>
            </a:endParaRPr>
          </a:p>
          <a:p>
            <a:pPr>
              <a:lnSpc>
                <a:spcPct val="90000"/>
              </a:lnSpc>
              <a:buFontTx/>
              <a:buNone/>
            </a:pPr>
            <a:endParaRPr lang="en-US" sz="1200" dirty="0" smtClean="0">
              <a:solidFill>
                <a:srgbClr val="000000"/>
              </a:solidFill>
              <a:latin typeface="Times New Roman" pitchFamily="-106" charset="0"/>
              <a:ea typeface="Times New Roman" pitchFamily="-106" charset="0"/>
              <a:cs typeface="Times New Roman" pitchFamily="-106" charset="0"/>
            </a:endParaRPr>
          </a:p>
          <a:p>
            <a:pPr>
              <a:lnSpc>
                <a:spcPct val="90000"/>
              </a:lnSpc>
              <a:buFontTx/>
              <a:buNone/>
            </a:pPr>
            <a:r>
              <a:rPr lang="en-US" sz="2800" dirty="0" smtClean="0">
                <a:solidFill>
                  <a:srgbClr val="000000"/>
                </a:solidFill>
                <a:latin typeface="Times New Roman" pitchFamily="-106" charset="0"/>
                <a:ea typeface="Times New Roman" pitchFamily="-106" charset="0"/>
                <a:cs typeface="Times New Roman" pitchFamily="-106" charset="0"/>
              </a:rPr>
              <a:t>Compared to 1972: six major </a:t>
            </a:r>
            <a:r>
              <a:rPr lang="en-US" sz="2800" dirty="0" err="1" smtClean="0">
                <a:solidFill>
                  <a:srgbClr val="000000"/>
                </a:solidFill>
                <a:latin typeface="Times New Roman" pitchFamily="-106" charset="0"/>
                <a:ea typeface="Times New Roman" pitchFamily="-106" charset="0"/>
                <a:cs typeface="Times New Roman" pitchFamily="-106" charset="0"/>
              </a:rPr>
              <a:t>NRCs</a:t>
            </a:r>
            <a:r>
              <a:rPr lang="en-US" sz="2800" dirty="0" smtClean="0">
                <a:solidFill>
                  <a:srgbClr val="000000"/>
                </a:solidFill>
                <a:latin typeface="Times New Roman" pitchFamily="-106" charset="0"/>
                <a:ea typeface="Times New Roman" pitchFamily="-106" charset="0"/>
                <a:cs typeface="Times New Roman" pitchFamily="-106" charset="0"/>
              </a:rPr>
              <a:t> that had professorial rank faculty have only lectureships now.</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609600" y="990600"/>
            <a:ext cx="7848600" cy="3962400"/>
          </a:xfrm>
        </p:spPr>
        <p:txBody>
          <a:bodyPr/>
          <a:lstStyle/>
          <a:p>
            <a:r>
              <a:rPr lang="en-US">
                <a:latin typeface="Times New Roman" pitchFamily="-106" charset="0"/>
                <a:ea typeface="Times New Roman" pitchFamily="-106" charset="0"/>
                <a:cs typeface="Times New Roman" pitchFamily="-106" charset="0"/>
              </a:rPr>
              <a:t/>
            </a:r>
            <a:br>
              <a:rPr lang="en-US">
                <a:latin typeface="Times New Roman" pitchFamily="-106" charset="0"/>
                <a:ea typeface="Times New Roman" pitchFamily="-106" charset="0"/>
                <a:cs typeface="Times New Roman" pitchFamily="-106" charset="0"/>
              </a:rPr>
            </a:br>
            <a:r>
              <a:rPr lang="en-US">
                <a:latin typeface="Times New Roman" pitchFamily="-106" charset="0"/>
                <a:ea typeface="Times New Roman" pitchFamily="-106" charset="0"/>
                <a:cs typeface="Times New Roman" pitchFamily="-106" charset="0"/>
              </a:rPr>
              <a:t>Case Study:</a:t>
            </a:r>
            <a:br>
              <a:rPr lang="en-US">
                <a:latin typeface="Times New Roman" pitchFamily="-106" charset="0"/>
                <a:ea typeface="Times New Roman" pitchFamily="-106" charset="0"/>
                <a:cs typeface="Times New Roman" pitchFamily="-106" charset="0"/>
              </a:rPr>
            </a:br>
            <a:r>
              <a:rPr lang="en-US" sz="1800">
                <a:latin typeface="Times New Roman" pitchFamily="-106" charset="0"/>
                <a:ea typeface="Times New Roman" pitchFamily="-106" charset="0"/>
                <a:cs typeface="Times New Roman" pitchFamily="-106" charset="0"/>
              </a:rPr>
              <a:t/>
            </a:r>
            <a:br>
              <a:rPr lang="en-US" sz="1800">
                <a:latin typeface="Times New Roman" pitchFamily="-106" charset="0"/>
                <a:ea typeface="Times New Roman" pitchFamily="-106" charset="0"/>
                <a:cs typeface="Times New Roman" pitchFamily="-106" charset="0"/>
              </a:rPr>
            </a:br>
            <a:r>
              <a:rPr lang="en-US">
                <a:latin typeface="Times New Roman" pitchFamily="-106" charset="0"/>
                <a:ea typeface="Times New Roman" pitchFamily="-106" charset="0"/>
                <a:cs typeface="Times New Roman" pitchFamily="-106" charset="0"/>
              </a:rPr>
              <a:t>Modern Hebrew</a:t>
            </a:r>
            <a:br>
              <a:rPr lang="en-US">
                <a:latin typeface="Times New Roman" pitchFamily="-106" charset="0"/>
                <a:ea typeface="Times New Roman" pitchFamily="-106" charset="0"/>
                <a:cs typeface="Times New Roman" pitchFamily="-106" charset="0"/>
              </a:rPr>
            </a:br>
            <a:r>
              <a:rPr lang="en-US">
                <a:latin typeface="Times New Roman" pitchFamily="-106" charset="0"/>
                <a:ea typeface="Times New Roman" pitchFamily="-106" charset="0"/>
                <a:cs typeface="Times New Roman" pitchFamily="-106" charset="0"/>
              </a:rPr>
              <a:t>The Next Generation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457200" y="914400"/>
            <a:ext cx="8229600" cy="4343400"/>
          </a:xfrm>
        </p:spPr>
        <p:txBody>
          <a:bodyPr/>
          <a:lstStyle/>
          <a:p>
            <a:r>
              <a:rPr lang="en-US" sz="2800">
                <a:latin typeface="Times New Roman" pitchFamily="-106" charset="0"/>
                <a:ea typeface="Times New Roman" pitchFamily="-106" charset="0"/>
                <a:cs typeface="Times New Roman" pitchFamily="-106" charset="0"/>
              </a:rPr>
              <a:t>There are some institutions training teachers of Hebrew, like the Jewish Theological Seminary,</a:t>
            </a:r>
          </a:p>
          <a:p>
            <a:r>
              <a:rPr lang="en-US" sz="2800">
                <a:latin typeface="Times New Roman" pitchFamily="-106" charset="0"/>
                <a:ea typeface="Times New Roman" pitchFamily="-106" charset="0"/>
                <a:cs typeface="Times New Roman" pitchFamily="-106" charset="0"/>
              </a:rPr>
              <a:t>and some PhD programs in Hebrew literature, notably U.C.-Berkeley.</a:t>
            </a:r>
          </a:p>
          <a:p>
            <a:r>
              <a:rPr lang="en-US" sz="2800">
                <a:latin typeface="Times New Roman" pitchFamily="-106" charset="0"/>
                <a:ea typeface="Times New Roman" pitchFamily="-106" charset="0"/>
                <a:cs typeface="Times New Roman" pitchFamily="-106" charset="0"/>
              </a:rPr>
              <a:t>There are also some PhD students in linguistics departments whose work involves some research on Hebrew.</a:t>
            </a:r>
            <a:endParaRPr lang="en-US" sz="2800">
              <a:solidFill>
                <a:schemeClr val="folHlink"/>
              </a:solidFill>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457200" y="1066801"/>
            <a:ext cx="8229600" cy="3124200"/>
          </a:xfrm>
        </p:spPr>
        <p:txBody>
          <a:bodyPr/>
          <a:lstStyle/>
          <a:p>
            <a:pPr>
              <a:buFontTx/>
              <a:buNone/>
            </a:pPr>
            <a:r>
              <a:rPr lang="en-US" dirty="0" smtClean="0">
                <a:latin typeface="Times New Roman" pitchFamily="-106" charset="0"/>
                <a:ea typeface="Times New Roman" pitchFamily="-106" charset="0"/>
                <a:cs typeface="Times New Roman" pitchFamily="-106" charset="0"/>
              </a:rPr>
              <a:t>	But to the best of my knowledge, there are no PhD candidates anywhere in the U.S. in Modern Hebrew language, nor PhD candidates in applied linguistics or specialists in second/foreign language acquisition whose concentration is [Modern] Hebrew.</a:t>
            </a:r>
          </a:p>
        </p:txBody>
      </p:sp>
      <p:sp>
        <p:nvSpPr>
          <p:cNvPr id="3" name="TextBox 2"/>
          <p:cNvSpPr txBox="1"/>
          <p:nvPr/>
        </p:nvSpPr>
        <p:spPr>
          <a:xfrm>
            <a:off x="1600200" y="4267200"/>
            <a:ext cx="6553200" cy="1431161"/>
          </a:xfrm>
          <a:prstGeom prst="rect">
            <a:avLst/>
          </a:prstGeom>
          <a:noFill/>
        </p:spPr>
        <p:txBody>
          <a:bodyPr wrap="square" rtlCol="0">
            <a:spAutoFit/>
          </a:bodyPr>
          <a:lstStyle/>
          <a:p>
            <a:r>
              <a:rPr lang="en-US" sz="2900" dirty="0" err="1" smtClean="0">
                <a:latin typeface="Times New Roman" pitchFamily="-106" charset="0"/>
                <a:ea typeface="Times New Roman" pitchFamily="-106" charset="0"/>
                <a:cs typeface="Times New Roman" pitchFamily="-106" charset="0"/>
              </a:rPr>
              <a:t>Shmuel</a:t>
            </a:r>
            <a:r>
              <a:rPr lang="en-US" sz="2900" dirty="0" smtClean="0">
                <a:latin typeface="Times New Roman" pitchFamily="-106" charset="0"/>
                <a:ea typeface="Times New Roman" pitchFamily="-106" charset="0"/>
                <a:cs typeface="Times New Roman" pitchFamily="-106" charset="0"/>
              </a:rPr>
              <a:t> </a:t>
            </a:r>
            <a:r>
              <a:rPr lang="en-US" sz="2900" dirty="0" err="1" smtClean="0">
                <a:latin typeface="Times New Roman" pitchFamily="-106" charset="0"/>
                <a:ea typeface="Times New Roman" pitchFamily="-106" charset="0"/>
                <a:cs typeface="Times New Roman" pitchFamily="-106" charset="0"/>
              </a:rPr>
              <a:t>Bolozky</a:t>
            </a:r>
            <a:r>
              <a:rPr lang="en-US" sz="2900" dirty="0" smtClean="0">
                <a:latin typeface="Times New Roman" pitchFamily="-106" charset="0"/>
                <a:ea typeface="Times New Roman" pitchFamily="-106" charset="0"/>
                <a:cs typeface="Times New Roman" pitchFamily="-106" charset="0"/>
              </a:rPr>
              <a:t>, Prof. of Hebrew at Univ. of Mass.-Amherst and NMELRC Assoc. Director for Infrastructure Building</a:t>
            </a:r>
            <a:endParaRPr lang="en-US" sz="29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09600" y="990600"/>
            <a:ext cx="7848600" cy="3962400"/>
          </a:xfrm>
        </p:spPr>
        <p:txBody>
          <a:bodyPr/>
          <a:lstStyle/>
          <a:p>
            <a:r>
              <a:rPr lang="en-US">
                <a:latin typeface="Times New Roman" pitchFamily="-106" charset="0"/>
                <a:ea typeface="Times New Roman" pitchFamily="-106" charset="0"/>
                <a:cs typeface="Times New Roman" pitchFamily="-106" charset="0"/>
              </a:rPr>
              <a:t/>
            </a:r>
            <a:br>
              <a:rPr lang="en-US">
                <a:latin typeface="Times New Roman" pitchFamily="-106" charset="0"/>
                <a:ea typeface="Times New Roman" pitchFamily="-106" charset="0"/>
                <a:cs typeface="Times New Roman" pitchFamily="-106" charset="0"/>
              </a:rPr>
            </a:br>
            <a:r>
              <a:rPr lang="en-US">
                <a:latin typeface="Times New Roman" pitchFamily="-106" charset="0"/>
                <a:ea typeface="Times New Roman" pitchFamily="-106" charset="0"/>
                <a:cs typeface="Times New Roman" pitchFamily="-106" charset="0"/>
              </a:rPr>
              <a:t>Case Study:</a:t>
            </a:r>
            <a:br>
              <a:rPr lang="en-US">
                <a:latin typeface="Times New Roman" pitchFamily="-106" charset="0"/>
                <a:ea typeface="Times New Roman" pitchFamily="-106" charset="0"/>
                <a:cs typeface="Times New Roman" pitchFamily="-106" charset="0"/>
              </a:rPr>
            </a:br>
            <a:r>
              <a:rPr lang="en-US" sz="1800">
                <a:latin typeface="Times New Roman" pitchFamily="-106" charset="0"/>
                <a:ea typeface="Times New Roman" pitchFamily="-106" charset="0"/>
                <a:cs typeface="Times New Roman" pitchFamily="-106" charset="0"/>
              </a:rPr>
              <a:t/>
            </a:r>
            <a:br>
              <a:rPr lang="en-US" sz="1800">
                <a:latin typeface="Times New Roman" pitchFamily="-106" charset="0"/>
                <a:ea typeface="Times New Roman" pitchFamily="-106" charset="0"/>
                <a:cs typeface="Times New Roman" pitchFamily="-106" charset="0"/>
              </a:rPr>
            </a:br>
            <a:r>
              <a:rPr lang="en-US">
                <a:latin typeface="Times New Roman" pitchFamily="-106" charset="0"/>
                <a:ea typeface="Times New Roman" pitchFamily="-106" charset="0"/>
                <a:cs typeface="Times New Roman" pitchFamily="-106" charset="0"/>
              </a:rPr>
              <a:t>Persian</a:t>
            </a:r>
            <a:br>
              <a:rPr lang="en-US">
                <a:latin typeface="Times New Roman" pitchFamily="-106" charset="0"/>
                <a:ea typeface="Times New Roman" pitchFamily="-106" charset="0"/>
                <a:cs typeface="Times New Roman" pitchFamily="-106" charset="0"/>
              </a:rPr>
            </a:br>
            <a:r>
              <a:rPr lang="en-US">
                <a:latin typeface="Times New Roman" pitchFamily="-106" charset="0"/>
                <a:ea typeface="Times New Roman" pitchFamily="-106" charset="0"/>
                <a:cs typeface="Times New Roman" pitchFamily="-106" charset="0"/>
              </a:rPr>
              <a:t>The Next Generation</a:t>
            </a:r>
            <a:br>
              <a:rPr lang="en-US">
                <a:latin typeface="Times New Roman" pitchFamily="-106" charset="0"/>
                <a:ea typeface="Times New Roman" pitchFamily="-106" charset="0"/>
                <a:cs typeface="Times New Roman" pitchFamily="-106" charset="0"/>
              </a:rPr>
            </a:br>
            <a:endParaRPr lang="en-US">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dirty="0" smtClean="0">
                <a:latin typeface="Times New Roman" pitchFamily="-106" charset="0"/>
                <a:ea typeface="Times New Roman" pitchFamily="-106" charset="0"/>
                <a:cs typeface="Times New Roman" pitchFamily="-106" charset="0"/>
              </a:rPr>
              <a:t>Persian Field Building</a:t>
            </a:r>
          </a:p>
        </p:txBody>
      </p:sp>
      <p:sp>
        <p:nvSpPr>
          <p:cNvPr id="104451" name="Content Placeholder 2"/>
          <p:cNvSpPr>
            <a:spLocks noGrp="1"/>
          </p:cNvSpPr>
          <p:nvPr>
            <p:ph idx="1"/>
          </p:nvPr>
        </p:nvSpPr>
        <p:spPr/>
        <p:txBody>
          <a:bodyPr/>
          <a:lstStyle/>
          <a:p>
            <a:pPr>
              <a:buFontTx/>
              <a:buNone/>
            </a:pPr>
            <a:r>
              <a:rPr lang="en-US" dirty="0" smtClean="0">
                <a:latin typeface="Times New Roman" pitchFamily="-106" charset="0"/>
                <a:ea typeface="Times New Roman" pitchFamily="-106" charset="0"/>
                <a:cs typeface="Times New Roman" pitchFamily="-106" charset="0"/>
              </a:rPr>
              <a:t>	Between 2001 and 2006, we know of only one Persian language professional working in higher education that could be considered an applied linguist. The Persian Flagship Program at the Univ. of Maryland now has three Persian PhD applied linguists on staff.</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81000" y="2667000"/>
            <a:ext cx="8229600" cy="1143000"/>
          </a:xfrm>
        </p:spPr>
        <p:txBody>
          <a:bodyPr/>
          <a:lstStyle/>
          <a:p>
            <a:r>
              <a:rPr lang="en-US">
                <a:latin typeface="Times New Roman" pitchFamily="-106" charset="0"/>
                <a:ea typeface="Times New Roman" pitchFamily="-106" charset="0"/>
                <a:cs typeface="Times New Roman" pitchFamily="-106" charset="0"/>
              </a:rPr>
              <a:t>Voices of those without a Voice</a:t>
            </a:r>
            <a:br>
              <a:rPr lang="en-US">
                <a:latin typeface="Times New Roman" pitchFamily="-106" charset="0"/>
                <a:ea typeface="Times New Roman" pitchFamily="-106" charset="0"/>
                <a:cs typeface="Times New Roman" pitchFamily="-106" charset="0"/>
              </a:rPr>
            </a:br>
            <a:r>
              <a:rPr lang="en-US">
                <a:latin typeface="Times New Roman" pitchFamily="-106" charset="0"/>
                <a:ea typeface="Times New Roman" pitchFamily="-106" charset="0"/>
                <a:cs typeface="Times New Roman" pitchFamily="-106" charset="0"/>
              </a:rPr>
              <a:t/>
            </a:r>
            <a:br>
              <a:rPr lang="en-US">
                <a:latin typeface="Times New Roman" pitchFamily="-106" charset="0"/>
                <a:ea typeface="Times New Roman" pitchFamily="-106" charset="0"/>
                <a:cs typeface="Times New Roman" pitchFamily="-106" charset="0"/>
              </a:rPr>
            </a:br>
            <a:endParaRPr lang="en-US">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z="5200" u="sng" smtClean="0">
                <a:latin typeface="Times New Roman" pitchFamily="-106" charset="0"/>
                <a:ea typeface="Times New Roman" pitchFamily="-106" charset="0"/>
                <a:cs typeface="Times New Roman" pitchFamily="-106" charset="0"/>
              </a:rPr>
              <a:t>Educational Priority</a:t>
            </a:r>
          </a:p>
        </p:txBody>
      </p:sp>
      <p:sp>
        <p:nvSpPr>
          <p:cNvPr id="108547" name="Content Placeholder 2"/>
          <p:cNvSpPr>
            <a:spLocks noGrp="1"/>
          </p:cNvSpPr>
          <p:nvPr>
            <p:ph idx="1"/>
          </p:nvPr>
        </p:nvSpPr>
        <p:spPr>
          <a:xfrm>
            <a:off x="457200" y="1066800"/>
            <a:ext cx="8229600" cy="4525963"/>
          </a:xfrm>
        </p:spPr>
        <p:txBody>
          <a:bodyPr/>
          <a:lstStyle/>
          <a:p>
            <a:pPr algn="ctr">
              <a:buFontTx/>
              <a:buNone/>
            </a:pPr>
            <a:endParaRPr lang="en-US" sz="5000" dirty="0" smtClean="0">
              <a:latin typeface="Times New Roman" pitchFamily="-106" charset="0"/>
              <a:ea typeface="Times New Roman" pitchFamily="-106" charset="0"/>
              <a:cs typeface="Times New Roman" pitchFamily="-106" charset="0"/>
            </a:endParaRPr>
          </a:p>
          <a:p>
            <a:pPr algn="ctr">
              <a:buFontTx/>
              <a:buNone/>
            </a:pPr>
            <a:r>
              <a:rPr lang="en-US" sz="8000" dirty="0" smtClean="0">
                <a:latin typeface="Times New Roman" pitchFamily="-106" charset="0"/>
                <a:ea typeface="Times New Roman" pitchFamily="-106" charset="0"/>
                <a:cs typeface="Times New Roman" pitchFamily="-106" charset="0"/>
              </a:rPr>
              <a:t>Early Start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657600" y="838200"/>
            <a:ext cx="1133475" cy="646113"/>
          </a:xfrm>
          <a:prstGeom prst="rect">
            <a:avLst/>
          </a:prstGeom>
          <a:noFill/>
          <a:ln w="9525">
            <a:noFill/>
            <a:miter lim="800000"/>
            <a:headEnd/>
            <a:tailEnd/>
          </a:ln>
        </p:spPr>
        <p:txBody>
          <a:bodyPr wrap="none">
            <a:prstTxWarp prst="textNoShape">
              <a:avLst/>
            </a:prstTxWarp>
            <a:spAutoFit/>
          </a:bodyPr>
          <a:lstStyle/>
          <a:p>
            <a:r>
              <a:rPr lang="en-US" sz="3600" dirty="0">
                <a:latin typeface="Times New Roman" pitchFamily="-106" charset="0"/>
                <a:ea typeface="Times New Roman" pitchFamily="-106" charset="0"/>
                <a:cs typeface="Times New Roman" pitchFamily="-106" charset="0"/>
              </a:rPr>
              <a:t>K-12 </a:t>
            </a:r>
          </a:p>
        </p:txBody>
      </p:sp>
      <p:sp>
        <p:nvSpPr>
          <p:cNvPr id="109571" name="Rectangle 4"/>
          <p:cNvSpPr>
            <a:spLocks noChangeArrowheads="1"/>
          </p:cNvSpPr>
          <p:nvPr/>
        </p:nvSpPr>
        <p:spPr bwMode="auto">
          <a:xfrm>
            <a:off x="758825" y="2198688"/>
            <a:ext cx="7374134" cy="2862322"/>
          </a:xfrm>
          <a:prstGeom prst="rect">
            <a:avLst/>
          </a:prstGeom>
          <a:noFill/>
          <a:ln w="9525">
            <a:noFill/>
            <a:miter lim="800000"/>
            <a:headEnd/>
            <a:tailEnd/>
          </a:ln>
        </p:spPr>
        <p:txBody>
          <a:bodyPr wrap="none">
            <a:prstTxWarp prst="textNoShape">
              <a:avLst/>
            </a:prstTxWarp>
            <a:spAutoFit/>
          </a:bodyPr>
          <a:lstStyle/>
          <a:p>
            <a:pPr>
              <a:buFont typeface="Times" pitchFamily="-106" charset="0"/>
              <a:buChar char="•"/>
            </a:pPr>
            <a:r>
              <a:rPr lang="en-US" sz="3600" dirty="0">
                <a:latin typeface="Times New Roman" pitchFamily="-106" charset="0"/>
                <a:ea typeface="Times New Roman" pitchFamily="-106" charset="0"/>
                <a:cs typeface="Times New Roman" pitchFamily="-106" charset="0"/>
              </a:rPr>
              <a:t>Catching up with the rest of the world</a:t>
            </a:r>
          </a:p>
          <a:p>
            <a:pPr>
              <a:buFont typeface="Times" pitchFamily="-106" charset="0"/>
              <a:buChar char="•"/>
            </a:pPr>
            <a:endParaRPr lang="en-US" sz="3600" i="1" dirty="0" smtClean="0">
              <a:latin typeface="Times New Roman" pitchFamily="-106" charset="0"/>
              <a:ea typeface="Times New Roman" pitchFamily="-106" charset="0"/>
              <a:cs typeface="Times New Roman" pitchFamily="-106" charset="0"/>
            </a:endParaRPr>
          </a:p>
          <a:p>
            <a:endParaRPr lang="en-US" sz="3600" i="1" dirty="0" smtClean="0">
              <a:latin typeface="Times New Roman" pitchFamily="-106" charset="0"/>
              <a:ea typeface="Times New Roman" pitchFamily="-106" charset="0"/>
              <a:cs typeface="Times New Roman" pitchFamily="-106" charset="0"/>
            </a:endParaRPr>
          </a:p>
          <a:p>
            <a:r>
              <a:rPr lang="en-US" sz="3600" i="1" dirty="0" smtClean="0">
                <a:latin typeface="Times New Roman" pitchFamily="-106" charset="0"/>
                <a:ea typeface="Times New Roman" pitchFamily="-106" charset="0"/>
                <a:cs typeface="Times New Roman" pitchFamily="-106" charset="0"/>
              </a:rPr>
              <a:t>Why </a:t>
            </a:r>
            <a:r>
              <a:rPr lang="en-US" sz="3600" i="1" dirty="0">
                <a:latin typeface="Times New Roman" pitchFamily="-106" charset="0"/>
                <a:ea typeface="Times New Roman" pitchFamily="-106" charset="0"/>
                <a:cs typeface="Times New Roman" pitchFamily="-106" charset="0"/>
              </a:rPr>
              <a:t>foreign languages?</a:t>
            </a:r>
            <a:endParaRPr lang="en-US" sz="3600" dirty="0">
              <a:latin typeface="Times New Roman" pitchFamily="-106" charset="0"/>
              <a:ea typeface="Times New Roman" pitchFamily="-106" charset="0"/>
              <a:cs typeface="Times New Roman" pitchFamily="-106" charset="0"/>
            </a:endParaRPr>
          </a:p>
          <a:p>
            <a:endParaRPr lang="en-US" sz="3600"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3"/>
          <p:cNvSpPr>
            <a:spLocks noChangeArrowheads="1"/>
          </p:cNvSpPr>
          <p:nvPr/>
        </p:nvSpPr>
        <p:spPr bwMode="auto">
          <a:xfrm>
            <a:off x="1582738" y="381000"/>
            <a:ext cx="5543550" cy="646113"/>
          </a:xfrm>
          <a:prstGeom prst="rect">
            <a:avLst/>
          </a:prstGeom>
          <a:noFill/>
          <a:ln w="9525">
            <a:noFill/>
            <a:miter lim="800000"/>
            <a:headEnd/>
            <a:tailEnd/>
          </a:ln>
        </p:spPr>
        <p:txBody>
          <a:bodyPr wrap="none">
            <a:prstTxWarp prst="textNoShape">
              <a:avLst/>
            </a:prstTxWarp>
            <a:spAutoFit/>
          </a:bodyPr>
          <a:lstStyle/>
          <a:p>
            <a:r>
              <a:rPr lang="en-US" sz="3600">
                <a:latin typeface="Times New Roman" pitchFamily="-106" charset="0"/>
                <a:ea typeface="Times New Roman" pitchFamily="-106" charset="0"/>
                <a:cs typeface="Times New Roman" pitchFamily="-106" charset="0"/>
              </a:rPr>
              <a:t>Outreach as a Sales Function</a:t>
            </a:r>
          </a:p>
        </p:txBody>
      </p:sp>
      <p:sp>
        <p:nvSpPr>
          <p:cNvPr id="110595" name="Rectangle 4"/>
          <p:cNvSpPr>
            <a:spLocks noChangeArrowheads="1"/>
          </p:cNvSpPr>
          <p:nvPr/>
        </p:nvSpPr>
        <p:spPr bwMode="auto">
          <a:xfrm>
            <a:off x="838200" y="1143000"/>
            <a:ext cx="6446838" cy="5078314"/>
          </a:xfrm>
          <a:prstGeom prst="rect">
            <a:avLst/>
          </a:prstGeom>
          <a:noFill/>
          <a:ln w="9525">
            <a:noFill/>
            <a:miter lim="800000"/>
            <a:headEnd/>
            <a:tailEnd/>
          </a:ln>
        </p:spPr>
        <p:txBody>
          <a:bodyPr>
            <a:prstTxWarp prst="textNoShape">
              <a:avLst/>
            </a:prstTxWarp>
            <a:spAutoFit/>
          </a:bodyPr>
          <a:lstStyle/>
          <a:p>
            <a:r>
              <a:rPr lang="en-US" sz="3600" dirty="0">
                <a:latin typeface="Times New Roman" pitchFamily="-106" charset="0"/>
                <a:ea typeface="Times New Roman" pitchFamily="-106" charset="0"/>
                <a:cs typeface="Times New Roman" pitchFamily="-106" charset="0"/>
              </a:rPr>
              <a:t>•The product</a:t>
            </a:r>
          </a:p>
          <a:p>
            <a:pPr>
              <a:buFont typeface="Times" pitchFamily="-106" charset="0"/>
              <a:buChar char="•"/>
            </a:pPr>
            <a:r>
              <a:rPr lang="en-US" sz="3600" dirty="0">
                <a:latin typeface="Times New Roman" pitchFamily="-106" charset="0"/>
                <a:ea typeface="Times New Roman" pitchFamily="-106" charset="0"/>
                <a:cs typeface="Times New Roman" pitchFamily="-106" charset="0"/>
              </a:rPr>
              <a:t>The team</a:t>
            </a:r>
          </a:p>
          <a:p>
            <a:pPr>
              <a:buFont typeface="Times" pitchFamily="-106" charset="0"/>
              <a:buChar char="•"/>
            </a:pPr>
            <a:r>
              <a:rPr lang="en-US" sz="3600" dirty="0">
                <a:latin typeface="Times New Roman" pitchFamily="-106" charset="0"/>
                <a:ea typeface="Times New Roman" pitchFamily="-106" charset="0"/>
                <a:cs typeface="Times New Roman" pitchFamily="-106" charset="0"/>
              </a:rPr>
              <a:t>The price</a:t>
            </a:r>
          </a:p>
          <a:p>
            <a:pPr>
              <a:buFont typeface="Times" pitchFamily="-106" charset="0"/>
              <a:buChar char="•"/>
            </a:pPr>
            <a:r>
              <a:rPr lang="en-US" sz="3600" dirty="0">
                <a:latin typeface="Times New Roman" pitchFamily="-106" charset="0"/>
                <a:ea typeface="Times New Roman" pitchFamily="-106" charset="0"/>
                <a:cs typeface="Times New Roman" pitchFamily="-106" charset="0"/>
              </a:rPr>
              <a:t>The pipeline: supply </a:t>
            </a:r>
            <a:r>
              <a:rPr lang="en-US" sz="3600" dirty="0" smtClean="0">
                <a:latin typeface="Times New Roman" pitchFamily="-106" charset="0"/>
                <a:ea typeface="Times New Roman" pitchFamily="-106" charset="0"/>
                <a:cs typeface="Times New Roman" pitchFamily="-106" charset="0"/>
              </a:rPr>
              <a:t>chain</a:t>
            </a:r>
          </a:p>
          <a:p>
            <a:pPr>
              <a:buFont typeface="Times" pitchFamily="-106" charset="0"/>
              <a:buChar char="•"/>
            </a:pPr>
            <a:endParaRPr lang="en-US" sz="3600" i="1" dirty="0" smtClean="0">
              <a:latin typeface="Times New Roman" pitchFamily="-106" charset="0"/>
              <a:ea typeface="Times New Roman" pitchFamily="-106" charset="0"/>
              <a:cs typeface="Times New Roman" pitchFamily="-106" charset="0"/>
            </a:endParaRPr>
          </a:p>
          <a:p>
            <a:r>
              <a:rPr lang="en-US" sz="3600" i="1" dirty="0" smtClean="0">
                <a:latin typeface="Times New Roman" pitchFamily="-106" charset="0"/>
                <a:ea typeface="Times New Roman" pitchFamily="-106" charset="0"/>
                <a:cs typeface="Times New Roman" pitchFamily="-106" charset="0"/>
              </a:rPr>
              <a:t>How the </a:t>
            </a:r>
            <a:r>
              <a:rPr lang="en-US" sz="3600" i="1" dirty="0">
                <a:latin typeface="Times New Roman" pitchFamily="-106" charset="0"/>
                <a:ea typeface="Times New Roman" pitchFamily="-106" charset="0"/>
                <a:cs typeface="Times New Roman" pitchFamily="-106" charset="0"/>
              </a:rPr>
              <a:t>K</a:t>
            </a:r>
            <a:r>
              <a:rPr lang="en-US" sz="3600" i="1" dirty="0" smtClean="0">
                <a:latin typeface="Times New Roman" pitchFamily="-106" charset="0"/>
                <a:ea typeface="Times New Roman" pitchFamily="-106" charset="0"/>
                <a:cs typeface="Times New Roman" pitchFamily="-106" charset="0"/>
              </a:rPr>
              <a:t>-12 </a:t>
            </a:r>
            <a:r>
              <a:rPr lang="en-US" sz="3600" i="1" dirty="0">
                <a:latin typeface="Times New Roman" pitchFamily="-106" charset="0"/>
                <a:ea typeface="Times New Roman" pitchFamily="-106" charset="0"/>
                <a:cs typeface="Times New Roman" pitchFamily="-106" charset="0"/>
              </a:rPr>
              <a:t>language</a:t>
            </a:r>
            <a:r>
              <a:rPr lang="en-US" sz="3600" i="1" dirty="0" smtClean="0">
                <a:latin typeface="Times New Roman" pitchFamily="-106" charset="0"/>
                <a:ea typeface="Times New Roman" pitchFamily="-106" charset="0"/>
                <a:cs typeface="Times New Roman" pitchFamily="-106" charset="0"/>
              </a:rPr>
              <a:t> program fits into </a:t>
            </a:r>
            <a:r>
              <a:rPr lang="en-US" sz="3600" i="1" dirty="0">
                <a:latin typeface="Times New Roman" pitchFamily="-106" charset="0"/>
                <a:ea typeface="Times New Roman" pitchFamily="-106" charset="0"/>
                <a:cs typeface="Times New Roman" pitchFamily="-106" charset="0"/>
              </a:rPr>
              <a:t>your child’s vocational training </a:t>
            </a:r>
            <a:r>
              <a:rPr lang="en-US" sz="3600" i="1" dirty="0" smtClean="0">
                <a:latin typeface="Times New Roman" pitchFamily="-106" charset="0"/>
                <a:ea typeface="Times New Roman" pitchFamily="-106" charset="0"/>
                <a:cs typeface="Times New Roman" pitchFamily="-106" charset="0"/>
              </a:rPr>
              <a:t>portfolio</a:t>
            </a:r>
            <a:endParaRPr lang="en-US" sz="3600" dirty="0" smtClean="0">
              <a:latin typeface="Times New Roman" pitchFamily="-106" charset="0"/>
              <a:ea typeface="Times New Roman" pitchFamily="-106" charset="0"/>
              <a:cs typeface="Times New Roman" pitchFamily="-106" charset="0"/>
            </a:endParaRPr>
          </a:p>
          <a:p>
            <a:endParaRPr lang="en-US" sz="3600"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74638"/>
            <a:ext cx="8686800" cy="1143000"/>
          </a:xfrm>
        </p:spPr>
        <p:txBody>
          <a:bodyPr/>
          <a:lstStyle/>
          <a:p>
            <a:pPr marL="838200" indent="-838200" algn="l"/>
            <a:r>
              <a:rPr lang="en-US" sz="3600" dirty="0" smtClean="0">
                <a:latin typeface="Times New Roman" pitchFamily="-106" charset="0"/>
                <a:ea typeface="Times New Roman" pitchFamily="-106" charset="0"/>
                <a:cs typeface="Times New Roman" pitchFamily="-106" charset="0"/>
              </a:rPr>
              <a:t>“Assess LCTL Needs, Develop Action Plans”</a:t>
            </a:r>
            <a:endParaRPr lang="en-US" sz="3600" dirty="0">
              <a:latin typeface="Times New Roman" pitchFamily="-106" charset="0"/>
              <a:ea typeface="Times New Roman" pitchFamily="-106" charset="0"/>
              <a:cs typeface="Times New Roman" pitchFamily="-106" charset="0"/>
            </a:endParaRPr>
          </a:p>
        </p:txBody>
      </p:sp>
      <p:sp>
        <p:nvSpPr>
          <p:cNvPr id="24579" name="Rectangle 3"/>
          <p:cNvSpPr>
            <a:spLocks noGrp="1" noChangeArrowheads="1"/>
          </p:cNvSpPr>
          <p:nvPr>
            <p:ph type="body" idx="1"/>
          </p:nvPr>
        </p:nvSpPr>
        <p:spPr>
          <a:xfrm>
            <a:off x="457200" y="1295400"/>
            <a:ext cx="8229600" cy="4525963"/>
          </a:xfrm>
        </p:spPr>
        <p:txBody>
          <a:bodyPr/>
          <a:lstStyle/>
          <a:p>
            <a:r>
              <a:rPr lang="en-US" sz="3600" dirty="0">
                <a:latin typeface="Times New Roman" pitchFamily="-106" charset="0"/>
                <a:ea typeface="Times New Roman" pitchFamily="-106" charset="0"/>
                <a:cs typeface="Times New Roman" pitchFamily="-106" charset="0"/>
              </a:rPr>
              <a:t>surveys of students, teachers, </a:t>
            </a:r>
            <a:r>
              <a:rPr lang="en-US" sz="3600" dirty="0" smtClean="0">
                <a:latin typeface="Times New Roman" pitchFamily="-106" charset="0"/>
                <a:ea typeface="Times New Roman" pitchFamily="-106" charset="0"/>
                <a:cs typeface="Times New Roman" pitchFamily="-106" charset="0"/>
              </a:rPr>
              <a:t>administrators</a:t>
            </a:r>
          </a:p>
          <a:p>
            <a:r>
              <a:rPr lang="en-US" sz="3600" dirty="0" smtClean="0">
                <a:latin typeface="Times New Roman" pitchFamily="-106" charset="0"/>
                <a:ea typeface="Times New Roman" pitchFamily="-106" charset="0"/>
                <a:cs typeface="Times New Roman" pitchFamily="-106" charset="0"/>
              </a:rPr>
              <a:t>site visits, telephone interviews</a:t>
            </a:r>
          </a:p>
          <a:p>
            <a:r>
              <a:rPr lang="en-US" sz="3600" dirty="0" smtClean="0">
                <a:latin typeface="Times New Roman" pitchFamily="-106" charset="0"/>
                <a:ea typeface="Times New Roman" pitchFamily="-106" charset="0"/>
                <a:cs typeface="Times New Roman" pitchFamily="-106" charset="0"/>
              </a:rPr>
              <a:t>study </a:t>
            </a:r>
            <a:r>
              <a:rPr lang="en-US" sz="3600" dirty="0">
                <a:latin typeface="Times New Roman" pitchFamily="-106" charset="0"/>
                <a:ea typeface="Times New Roman" pitchFamily="-106" charset="0"/>
                <a:cs typeface="Times New Roman" pitchFamily="-106" charset="0"/>
              </a:rPr>
              <a:t>of hiring/staffing practices, implications</a:t>
            </a:r>
            <a:endParaRPr lang="en-US" sz="3600" dirty="0" smtClean="0">
              <a:latin typeface="Times New Roman" pitchFamily="-106" charset="0"/>
              <a:ea typeface="Times New Roman" pitchFamily="-106" charset="0"/>
              <a:cs typeface="Times New Roman" pitchFamily="-106" charset="0"/>
            </a:endParaRPr>
          </a:p>
          <a:p>
            <a:r>
              <a:rPr lang="en-US" sz="3600" dirty="0" smtClean="0">
                <a:latin typeface="Times New Roman" pitchFamily="-106" charset="0"/>
                <a:ea typeface="Times New Roman" pitchFamily="-106" charset="0"/>
                <a:cs typeface="Times New Roman" pitchFamily="-106" charset="0"/>
              </a:rPr>
              <a:t>collect outcomes data from language programs and funding agencies</a:t>
            </a:r>
          </a:p>
          <a:p>
            <a:endParaRPr lang="en-US" dirty="0">
              <a:latin typeface="Times New Roman" pitchFamily="-106" charset="0"/>
              <a:ea typeface="Times New Roman" pitchFamily="-106" charset="0"/>
              <a:cs typeface="Times New Roman" pitchFamily="-106" charset="0"/>
            </a:endParaRPr>
          </a:p>
          <a:p>
            <a:endParaRPr lang="en-US" dirty="0">
              <a:latin typeface="Times New Roman" pitchFamily="-106" charset="0"/>
              <a:ea typeface="Times New Roman" pitchFamily="-106" charset="0"/>
              <a:cs typeface="Times New Roman" pitchFamily="-106" charset="0"/>
            </a:endParaRPr>
          </a:p>
          <a:p>
            <a:endParaRPr lang="en-US"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3"/>
          <p:cNvSpPr>
            <a:spLocks noChangeArrowheads="1"/>
          </p:cNvSpPr>
          <p:nvPr/>
        </p:nvSpPr>
        <p:spPr bwMode="auto">
          <a:xfrm>
            <a:off x="2257425" y="1752600"/>
            <a:ext cx="4402138" cy="3416300"/>
          </a:xfrm>
          <a:prstGeom prst="rect">
            <a:avLst/>
          </a:prstGeom>
          <a:noFill/>
          <a:ln w="9525">
            <a:noFill/>
            <a:miter lim="800000"/>
            <a:headEnd/>
            <a:tailEnd/>
          </a:ln>
        </p:spPr>
        <p:txBody>
          <a:bodyPr wrap="none">
            <a:prstTxWarp prst="textNoShape">
              <a:avLst/>
            </a:prstTxWarp>
            <a:spAutoFit/>
          </a:bodyPr>
          <a:lstStyle/>
          <a:p>
            <a:endParaRPr lang="en-US" sz="3600">
              <a:latin typeface="Times New Roman" pitchFamily="-106" charset="0"/>
              <a:ea typeface="Times New Roman" pitchFamily="-106" charset="0"/>
              <a:cs typeface="Times New Roman" pitchFamily="-106" charset="0"/>
            </a:endParaRPr>
          </a:p>
          <a:p>
            <a:r>
              <a:rPr lang="en-US" sz="3600">
                <a:latin typeface="Times New Roman" pitchFamily="-106" charset="0"/>
                <a:ea typeface="Times New Roman" pitchFamily="-106" charset="0"/>
                <a:cs typeface="Times New Roman" pitchFamily="-106" charset="0"/>
              </a:rPr>
              <a:t>Report on meetings in:</a:t>
            </a:r>
          </a:p>
          <a:p>
            <a:pPr>
              <a:buFont typeface="Times" pitchFamily="-106" charset="0"/>
              <a:buChar char="•"/>
            </a:pPr>
            <a:r>
              <a:rPr lang="en-US" sz="3600">
                <a:latin typeface="Times New Roman" pitchFamily="-106" charset="0"/>
                <a:ea typeface="Times New Roman" pitchFamily="-106" charset="0"/>
                <a:cs typeface="Times New Roman" pitchFamily="-106" charset="0"/>
              </a:rPr>
              <a:t>Amman</a:t>
            </a:r>
          </a:p>
          <a:p>
            <a:pPr>
              <a:buFont typeface="Times" pitchFamily="-106" charset="0"/>
              <a:buChar char="•"/>
            </a:pPr>
            <a:r>
              <a:rPr lang="en-US" sz="3600">
                <a:latin typeface="Times New Roman" pitchFamily="-106" charset="0"/>
                <a:ea typeface="Times New Roman" pitchFamily="-106" charset="0"/>
                <a:cs typeface="Times New Roman" pitchFamily="-106" charset="0"/>
              </a:rPr>
              <a:t>Jerusalem</a:t>
            </a:r>
          </a:p>
          <a:p>
            <a:pPr>
              <a:buFont typeface="Times" pitchFamily="-106" charset="0"/>
              <a:buChar char="•"/>
            </a:pPr>
            <a:r>
              <a:rPr lang="en-US" sz="3600">
                <a:latin typeface="Times New Roman" pitchFamily="-106" charset="0"/>
                <a:ea typeface="Times New Roman" pitchFamily="-106" charset="0"/>
                <a:cs typeface="Times New Roman" pitchFamily="-106" charset="0"/>
              </a:rPr>
              <a:t>Cairo</a:t>
            </a:r>
          </a:p>
          <a:p>
            <a:pPr>
              <a:buFont typeface="Times" pitchFamily="-106" charset="0"/>
              <a:buChar char="•"/>
            </a:pPr>
            <a:endParaRPr lang="en-US" sz="3600">
              <a:latin typeface="Times New Roman" pitchFamily="-106" charset="0"/>
              <a:ea typeface="Times New Roman" pitchFamily="-106" charset="0"/>
              <a:cs typeface="Times New Roman" pitchFamily="-106" charset="0"/>
            </a:endParaRPr>
          </a:p>
        </p:txBody>
      </p:sp>
      <p:sp>
        <p:nvSpPr>
          <p:cNvPr id="111619" name="Rectangle 4"/>
          <p:cNvSpPr>
            <a:spLocks noChangeArrowheads="1"/>
          </p:cNvSpPr>
          <p:nvPr/>
        </p:nvSpPr>
        <p:spPr bwMode="auto">
          <a:xfrm>
            <a:off x="2895600" y="838200"/>
            <a:ext cx="2736850" cy="646112"/>
          </a:xfrm>
          <a:prstGeom prst="rect">
            <a:avLst/>
          </a:prstGeom>
          <a:noFill/>
          <a:ln w="9525">
            <a:noFill/>
            <a:miter lim="800000"/>
            <a:headEnd/>
            <a:tailEnd/>
          </a:ln>
        </p:spPr>
        <p:txBody>
          <a:bodyPr wrap="none">
            <a:prstTxWarp prst="textNoShape">
              <a:avLst/>
            </a:prstTxWarp>
            <a:spAutoFit/>
          </a:bodyPr>
          <a:lstStyle/>
          <a:p>
            <a:pPr algn="ctr"/>
            <a:r>
              <a:rPr lang="en-US" sz="3600" dirty="0">
                <a:latin typeface="Times New Roman" pitchFamily="-106" charset="0"/>
                <a:ea typeface="Times New Roman" pitchFamily="-106" charset="0"/>
                <a:cs typeface="Times New Roman" pitchFamily="-106" charset="0"/>
              </a:rPr>
              <a:t>Study Abroad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228600" y="1524000"/>
            <a:ext cx="8701088" cy="4524375"/>
          </a:xfrm>
          <a:prstGeom prst="rect">
            <a:avLst/>
          </a:prstGeom>
          <a:noFill/>
          <a:ln w="9525">
            <a:noFill/>
            <a:miter lim="800000"/>
            <a:headEnd/>
            <a:tailEnd/>
          </a:ln>
        </p:spPr>
        <p:txBody>
          <a:bodyPr>
            <a:prstTxWarp prst="textNoShape">
              <a:avLst/>
            </a:prstTxWarp>
            <a:spAutoFit/>
          </a:bodyPr>
          <a:lstStyle/>
          <a:p>
            <a:pPr>
              <a:buFont typeface="Times" pitchFamily="-106" charset="0"/>
              <a:buChar char="•"/>
            </a:pPr>
            <a:r>
              <a:rPr lang="en-US" sz="3600" dirty="0">
                <a:latin typeface="Times New Roman" pitchFamily="-106" charset="0"/>
                <a:ea typeface="Times New Roman" pitchFamily="-106" charset="0"/>
                <a:cs typeface="Times New Roman" pitchFamily="-106" charset="0"/>
              </a:rPr>
              <a:t>Orientation</a:t>
            </a:r>
          </a:p>
          <a:p>
            <a:pPr>
              <a:buFont typeface="Times" pitchFamily="-106" charset="0"/>
              <a:buChar char="•"/>
            </a:pPr>
            <a:r>
              <a:rPr lang="en-US" sz="3600" dirty="0">
                <a:latin typeface="Times New Roman" pitchFamily="-106" charset="0"/>
                <a:ea typeface="Times New Roman" pitchFamily="-106" charset="0"/>
                <a:cs typeface="Times New Roman" pitchFamily="-106" charset="0"/>
              </a:rPr>
              <a:t>Assessment</a:t>
            </a:r>
          </a:p>
          <a:p>
            <a:pPr>
              <a:buFont typeface="Times" pitchFamily="-106" charset="0"/>
              <a:buChar char="•"/>
            </a:pPr>
            <a:r>
              <a:rPr lang="en-US" sz="3600" dirty="0">
                <a:latin typeface="Times New Roman" pitchFamily="-106" charset="0"/>
                <a:ea typeface="Times New Roman" pitchFamily="-106" charset="0"/>
                <a:cs typeface="Times New Roman" pitchFamily="-106" charset="0"/>
              </a:rPr>
              <a:t>Teachers</a:t>
            </a:r>
          </a:p>
          <a:p>
            <a:pPr>
              <a:buFont typeface="Times" pitchFamily="-106" charset="0"/>
              <a:buChar char="•"/>
            </a:pPr>
            <a:r>
              <a:rPr lang="en-US" sz="3600" dirty="0">
                <a:latin typeface="Times New Roman" pitchFamily="-106" charset="0"/>
                <a:ea typeface="Times New Roman" pitchFamily="-106" charset="0"/>
                <a:cs typeface="Times New Roman" pitchFamily="-106" charset="0"/>
              </a:rPr>
              <a:t>Student demographics</a:t>
            </a:r>
          </a:p>
          <a:p>
            <a:pPr>
              <a:buFont typeface="Times" pitchFamily="-106" charset="0"/>
              <a:buChar char="•"/>
            </a:pPr>
            <a:endParaRPr lang="en-US" sz="3600" dirty="0">
              <a:latin typeface="Times New Roman" pitchFamily="-106" charset="0"/>
              <a:ea typeface="Times New Roman" pitchFamily="-106" charset="0"/>
              <a:cs typeface="Times New Roman" pitchFamily="-106" charset="0"/>
            </a:endParaRPr>
          </a:p>
          <a:p>
            <a:r>
              <a:rPr lang="en-US" sz="3600" i="1" dirty="0">
                <a:latin typeface="Times New Roman" pitchFamily="-106" charset="0"/>
                <a:ea typeface="Times New Roman" pitchFamily="-106" charset="0"/>
                <a:cs typeface="Times New Roman" pitchFamily="-106" charset="0"/>
              </a:rPr>
              <a:t>How</a:t>
            </a:r>
            <a:r>
              <a:rPr lang="en-US" sz="3600" i="1" dirty="0" smtClean="0">
                <a:latin typeface="Times New Roman" pitchFamily="-106" charset="0"/>
                <a:ea typeface="Times New Roman" pitchFamily="-106" charset="0"/>
                <a:cs typeface="Times New Roman" pitchFamily="-106" charset="0"/>
              </a:rPr>
              <a:t> a </a:t>
            </a:r>
            <a:r>
              <a:rPr lang="en-US" sz="3600" i="1" dirty="0">
                <a:latin typeface="Times New Roman" pitchFamily="-106" charset="0"/>
                <a:ea typeface="Times New Roman" pitchFamily="-106" charset="0"/>
                <a:cs typeface="Times New Roman" pitchFamily="-106" charset="0"/>
              </a:rPr>
              <a:t>study abroad experience </a:t>
            </a:r>
            <a:r>
              <a:rPr lang="en-US" sz="3600" i="1" dirty="0" smtClean="0">
                <a:latin typeface="Times New Roman" pitchFamily="-106" charset="0"/>
                <a:ea typeface="Times New Roman" pitchFamily="-106" charset="0"/>
                <a:cs typeface="Times New Roman" pitchFamily="-106" charset="0"/>
              </a:rPr>
              <a:t>becomes </a:t>
            </a:r>
            <a:r>
              <a:rPr lang="en-US" sz="3600" i="1" dirty="0">
                <a:latin typeface="Times New Roman" pitchFamily="-106" charset="0"/>
                <a:ea typeface="Times New Roman" pitchFamily="-106" charset="0"/>
                <a:cs typeface="Times New Roman" pitchFamily="-106" charset="0"/>
              </a:rPr>
              <a:t>a</a:t>
            </a:r>
            <a:r>
              <a:rPr lang="en-US" sz="3600" i="1" dirty="0" smtClean="0">
                <a:latin typeface="Times New Roman" pitchFamily="-106" charset="0"/>
                <a:ea typeface="Times New Roman" pitchFamily="-106" charset="0"/>
                <a:cs typeface="Times New Roman" pitchFamily="-106" charset="0"/>
              </a:rPr>
              <a:t> professional internship</a:t>
            </a:r>
            <a:endParaRPr lang="en-US" sz="3600" dirty="0" smtClean="0">
              <a:latin typeface="Times New Roman" pitchFamily="-106" charset="0"/>
              <a:ea typeface="Times New Roman" pitchFamily="-106" charset="0"/>
              <a:cs typeface="Times New Roman" pitchFamily="-106" charset="0"/>
            </a:endParaRPr>
          </a:p>
          <a:p>
            <a:endParaRPr lang="en-US" sz="3600" dirty="0">
              <a:latin typeface="Times New Roman" pitchFamily="-106" charset="0"/>
              <a:ea typeface="Times New Roman" pitchFamily="-106" charset="0"/>
              <a:cs typeface="Times New Roman" pitchFamily="-106" charset="0"/>
            </a:endParaRPr>
          </a:p>
        </p:txBody>
      </p:sp>
      <p:sp>
        <p:nvSpPr>
          <p:cNvPr id="112643" name="Rectangle 3"/>
          <p:cNvSpPr>
            <a:spLocks noChangeArrowheads="1"/>
          </p:cNvSpPr>
          <p:nvPr/>
        </p:nvSpPr>
        <p:spPr bwMode="auto">
          <a:xfrm>
            <a:off x="1536700" y="381000"/>
            <a:ext cx="4606925" cy="1200150"/>
          </a:xfrm>
          <a:prstGeom prst="rect">
            <a:avLst/>
          </a:prstGeom>
          <a:noFill/>
          <a:ln w="9525">
            <a:noFill/>
            <a:miter lim="800000"/>
            <a:headEnd/>
            <a:tailEnd/>
          </a:ln>
        </p:spPr>
        <p:txBody>
          <a:bodyPr wrap="none">
            <a:prstTxWarp prst="textNoShape">
              <a:avLst/>
            </a:prstTxWarp>
            <a:spAutoFit/>
          </a:bodyPr>
          <a:lstStyle/>
          <a:p>
            <a:r>
              <a:rPr lang="en-US" sz="3600" dirty="0">
                <a:latin typeface="Times New Roman" pitchFamily="-106" charset="0"/>
                <a:ea typeface="Times New Roman" pitchFamily="-106" charset="0"/>
                <a:cs typeface="Times New Roman" pitchFamily="-106" charset="0"/>
              </a:rPr>
              <a:t>Main</a:t>
            </a:r>
            <a:r>
              <a:rPr lang="en-US" sz="3600" dirty="0" smtClean="0">
                <a:latin typeface="Times New Roman" pitchFamily="-106" charset="0"/>
                <a:ea typeface="Times New Roman" pitchFamily="-106" charset="0"/>
                <a:cs typeface="Times New Roman" pitchFamily="-106" charset="0"/>
              </a:rPr>
              <a:t> Points </a:t>
            </a:r>
            <a:r>
              <a:rPr lang="en-US" sz="3600" dirty="0">
                <a:latin typeface="Times New Roman" pitchFamily="-106" charset="0"/>
                <a:ea typeface="Times New Roman" pitchFamily="-106" charset="0"/>
                <a:cs typeface="Times New Roman" pitchFamily="-106" charset="0"/>
              </a:rPr>
              <a:t>of</a:t>
            </a:r>
            <a:r>
              <a:rPr lang="en-US" sz="3600" dirty="0" smtClean="0">
                <a:latin typeface="Times New Roman" pitchFamily="-106" charset="0"/>
                <a:ea typeface="Times New Roman" pitchFamily="-106" charset="0"/>
                <a:cs typeface="Times New Roman" pitchFamily="-106" charset="0"/>
              </a:rPr>
              <a:t> Concern</a:t>
            </a:r>
          </a:p>
          <a:p>
            <a:endParaRPr lang="en-US" sz="3600"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85800" y="1219200"/>
            <a:ext cx="7823200" cy="4524316"/>
          </a:xfrm>
          <a:prstGeom prst="rect">
            <a:avLst/>
          </a:prstGeom>
          <a:noFill/>
          <a:ln w="9525">
            <a:noFill/>
            <a:miter lim="800000"/>
            <a:headEnd/>
            <a:tailEnd/>
          </a:ln>
        </p:spPr>
        <p:txBody>
          <a:bodyPr>
            <a:prstTxWarp prst="textNoShape">
              <a:avLst/>
            </a:prstTxWarp>
            <a:spAutoFit/>
          </a:bodyPr>
          <a:lstStyle/>
          <a:p>
            <a:endParaRPr lang="en-US" sz="3600" dirty="0">
              <a:latin typeface="Times New Roman" pitchFamily="-106" charset="0"/>
              <a:ea typeface="Times New Roman" pitchFamily="-106" charset="0"/>
              <a:cs typeface="Times New Roman" pitchFamily="-106" charset="0"/>
            </a:endParaRPr>
          </a:p>
          <a:p>
            <a:pPr>
              <a:buFont typeface="Times" pitchFamily="-106" charset="0"/>
              <a:buChar char="•"/>
            </a:pPr>
            <a:r>
              <a:rPr lang="en-US" sz="3600" dirty="0">
                <a:latin typeface="Times New Roman" pitchFamily="-106" charset="0"/>
                <a:ea typeface="Times New Roman" pitchFamily="-106" charset="0"/>
                <a:cs typeface="Times New Roman" pitchFamily="-106" charset="0"/>
              </a:rPr>
              <a:t>Program Length and structure</a:t>
            </a:r>
          </a:p>
          <a:p>
            <a:pPr>
              <a:buFont typeface="Times" pitchFamily="-106" charset="0"/>
              <a:buChar char="•"/>
            </a:pPr>
            <a:r>
              <a:rPr lang="en-US" sz="3600" dirty="0">
                <a:latin typeface="Times New Roman" pitchFamily="-106" charset="0"/>
                <a:ea typeface="Times New Roman" pitchFamily="-106" charset="0"/>
                <a:cs typeface="Times New Roman" pitchFamily="-106" charset="0"/>
              </a:rPr>
              <a:t>Program Mission and Niche </a:t>
            </a:r>
            <a:endParaRPr lang="en-US" sz="3600" dirty="0" smtClean="0">
              <a:latin typeface="Times New Roman" pitchFamily="-106" charset="0"/>
              <a:ea typeface="Times New Roman" pitchFamily="-106" charset="0"/>
              <a:cs typeface="Times New Roman" pitchFamily="-106" charset="0"/>
            </a:endParaRPr>
          </a:p>
          <a:p>
            <a:endParaRPr lang="en-US" sz="3600" i="1" dirty="0" smtClean="0">
              <a:latin typeface="Times New Roman" pitchFamily="-106" charset="0"/>
              <a:ea typeface="Times New Roman" pitchFamily="-106" charset="0"/>
              <a:cs typeface="Times New Roman" pitchFamily="-106" charset="0"/>
            </a:endParaRPr>
          </a:p>
          <a:p>
            <a:r>
              <a:rPr lang="en-US" sz="3600" i="1" dirty="0" smtClean="0">
                <a:latin typeface="Times New Roman" pitchFamily="-106" charset="0"/>
                <a:ea typeface="Times New Roman" pitchFamily="-106" charset="0"/>
                <a:cs typeface="Times New Roman" pitchFamily="-106" charset="0"/>
              </a:rPr>
              <a:t>How </a:t>
            </a:r>
            <a:r>
              <a:rPr lang="en-US" sz="3600" i="1" dirty="0">
                <a:latin typeface="Times New Roman" pitchFamily="-106" charset="0"/>
                <a:ea typeface="Times New Roman" pitchFamily="-106" charset="0"/>
                <a:cs typeface="Times New Roman" pitchFamily="-106" charset="0"/>
              </a:rPr>
              <a:t>do we find our niche and develop our product?</a:t>
            </a:r>
            <a:r>
              <a:rPr lang="en-US" sz="3600" dirty="0">
                <a:latin typeface="Times New Roman" pitchFamily="-106" charset="0"/>
                <a:ea typeface="Times New Roman" pitchFamily="-106" charset="0"/>
                <a:cs typeface="Times New Roman" pitchFamily="-106" charset="0"/>
              </a:rPr>
              <a:t> </a:t>
            </a:r>
          </a:p>
          <a:p>
            <a:pPr>
              <a:buFont typeface="Times" pitchFamily="-106" charset="0"/>
              <a:buChar char="•"/>
            </a:pPr>
            <a:endParaRPr lang="en-US" sz="3600" dirty="0">
              <a:latin typeface="Times New Roman" pitchFamily="-106" charset="0"/>
              <a:ea typeface="Times New Roman" pitchFamily="-106" charset="0"/>
              <a:cs typeface="Times New Roman" pitchFamily="-106" charset="0"/>
            </a:endParaRPr>
          </a:p>
          <a:p>
            <a:endParaRPr lang="en-US" sz="3600" dirty="0">
              <a:latin typeface="Times New Roman" pitchFamily="-106" charset="0"/>
              <a:ea typeface="Times New Roman" pitchFamily="-106" charset="0"/>
              <a:cs typeface="Times New Roman" pitchFamily="-106" charset="0"/>
            </a:endParaRPr>
          </a:p>
        </p:txBody>
      </p:sp>
      <p:sp>
        <p:nvSpPr>
          <p:cNvPr id="113667" name="Rectangle 3"/>
          <p:cNvSpPr>
            <a:spLocks noChangeArrowheads="1"/>
          </p:cNvSpPr>
          <p:nvPr/>
        </p:nvSpPr>
        <p:spPr bwMode="auto">
          <a:xfrm>
            <a:off x="622300" y="390525"/>
            <a:ext cx="6921500" cy="646113"/>
          </a:xfrm>
          <a:prstGeom prst="rect">
            <a:avLst/>
          </a:prstGeom>
          <a:noFill/>
          <a:ln w="9525">
            <a:noFill/>
            <a:miter lim="800000"/>
            <a:headEnd/>
            <a:tailEnd/>
          </a:ln>
        </p:spPr>
        <p:txBody>
          <a:bodyPr>
            <a:prstTxWarp prst="textNoShape">
              <a:avLst/>
            </a:prstTxWarp>
            <a:spAutoFit/>
          </a:bodyPr>
          <a:lstStyle/>
          <a:p>
            <a:pPr algn="ctr"/>
            <a:r>
              <a:rPr lang="en-US" sz="3600" dirty="0">
                <a:latin typeface="Times New Roman" pitchFamily="-106" charset="0"/>
                <a:ea typeface="Times New Roman" pitchFamily="-106" charset="0"/>
                <a:cs typeface="Times New Roman" pitchFamily="-106" charset="0"/>
              </a:rPr>
              <a:t>Differentiating </a:t>
            </a:r>
            <a:r>
              <a:rPr lang="en-US" sz="3600" dirty="0" smtClean="0">
                <a:latin typeface="Times New Roman" pitchFamily="-106" charset="0"/>
                <a:ea typeface="Times New Roman" pitchFamily="-106" charset="0"/>
                <a:cs typeface="Times New Roman" pitchFamily="-106" charset="0"/>
              </a:rPr>
              <a:t>Offerings </a:t>
            </a:r>
            <a:endParaRPr lang="en-US" sz="3600"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z="5200" u="sng" smtClean="0">
                <a:latin typeface="Times New Roman" pitchFamily="-106" charset="0"/>
                <a:ea typeface="Times New Roman" pitchFamily="-106" charset="0"/>
                <a:cs typeface="Times New Roman" pitchFamily="-106" charset="0"/>
              </a:rPr>
              <a:t>Educational Priority</a:t>
            </a:r>
          </a:p>
        </p:txBody>
      </p:sp>
      <p:sp>
        <p:nvSpPr>
          <p:cNvPr id="114691" name="Content Placeholder 2"/>
          <p:cNvSpPr>
            <a:spLocks noGrp="1"/>
          </p:cNvSpPr>
          <p:nvPr>
            <p:ph idx="1"/>
          </p:nvPr>
        </p:nvSpPr>
        <p:spPr>
          <a:xfrm>
            <a:off x="457200" y="990600"/>
            <a:ext cx="8229600" cy="4525963"/>
          </a:xfrm>
        </p:spPr>
        <p:txBody>
          <a:bodyPr/>
          <a:lstStyle/>
          <a:p>
            <a:pPr algn="ctr">
              <a:buFontTx/>
              <a:buNone/>
            </a:pPr>
            <a:endParaRPr lang="en-US" sz="8000" smtClean="0">
              <a:latin typeface="Times New Roman" pitchFamily="-106" charset="0"/>
              <a:ea typeface="Times New Roman" pitchFamily="-106" charset="0"/>
              <a:cs typeface="Times New Roman" pitchFamily="-106" charset="0"/>
            </a:endParaRPr>
          </a:p>
          <a:p>
            <a:pPr algn="ctr">
              <a:buFontTx/>
              <a:buNone/>
            </a:pPr>
            <a:r>
              <a:rPr lang="en-US" sz="8000" smtClean="0">
                <a:latin typeface="Times New Roman" pitchFamily="-106" charset="0"/>
                <a:ea typeface="Times New Roman" pitchFamily="-106" charset="0"/>
                <a:cs typeface="Times New Roman" pitchFamily="-106" charset="0"/>
              </a:rPr>
              <a:t>Innovation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Most of Motivation</a:t>
            </a:r>
            <a:endParaRPr lang="en-US" dirty="0"/>
          </a:p>
        </p:txBody>
      </p:sp>
      <p:sp>
        <p:nvSpPr>
          <p:cNvPr id="5" name="TextBox 4"/>
          <p:cNvSpPr txBox="1"/>
          <p:nvPr/>
        </p:nvSpPr>
        <p:spPr>
          <a:xfrm>
            <a:off x="5029200" y="6019800"/>
            <a:ext cx="2971800" cy="461665"/>
          </a:xfrm>
          <a:prstGeom prst="rect">
            <a:avLst/>
          </a:prstGeom>
          <a:noFill/>
        </p:spPr>
        <p:txBody>
          <a:bodyPr wrap="square" rtlCol="0">
            <a:spAutoFit/>
          </a:bodyPr>
          <a:lstStyle/>
          <a:p>
            <a:r>
              <a:rPr lang="en-US" sz="2400" dirty="0" smtClean="0">
                <a:latin typeface="Times New Roman"/>
                <a:cs typeface="Times New Roman"/>
              </a:rPr>
              <a:t>Source: Rifkin, 2005</a:t>
            </a:r>
            <a:endParaRPr lang="en-US" sz="2400" dirty="0">
              <a:latin typeface="Times New Roman"/>
              <a:cs typeface="Times New Roman"/>
            </a:endParaRPr>
          </a:p>
        </p:txBody>
      </p:sp>
      <p:pic>
        <p:nvPicPr>
          <p:cNvPr id="6" name="Picture 5"/>
          <p:cNvPicPr>
            <a:picLocks noChangeAspect="1"/>
          </p:cNvPicPr>
          <p:nvPr/>
        </p:nvPicPr>
        <p:blipFill>
          <a:blip r:embed="rId2"/>
          <a:stretch>
            <a:fillRect/>
          </a:stretch>
        </p:blipFill>
        <p:spPr>
          <a:xfrm>
            <a:off x="1219200" y="1371600"/>
            <a:ext cx="6682305" cy="44196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0" y="0"/>
            <a:ext cx="9144000" cy="6172200"/>
          </a:xfrm>
        </p:spPr>
        <p:txBody>
          <a:bodyPr/>
          <a:lstStyle/>
          <a:p>
            <a:pPr>
              <a:buFontTx/>
              <a:buNone/>
            </a:pPr>
            <a:endParaRPr lang="en-US" sz="2800" dirty="0">
              <a:latin typeface="Times New Roman" pitchFamily="-106" charset="0"/>
              <a:ea typeface="Times New Roman" pitchFamily="-106" charset="0"/>
              <a:cs typeface="Times New Roman" pitchFamily="-106" charset="0"/>
            </a:endParaRPr>
          </a:p>
          <a:p>
            <a:endParaRPr lang="en-US" sz="2800" dirty="0">
              <a:latin typeface="Times New Roman" pitchFamily="-106" charset="0"/>
              <a:ea typeface="Times New Roman" pitchFamily="-106" charset="0"/>
              <a:cs typeface="Times New Roman" pitchFamily="-106" charset="0"/>
            </a:endParaRPr>
          </a:p>
        </p:txBody>
      </p:sp>
      <p:sp>
        <p:nvSpPr>
          <p:cNvPr id="115716" name="Rectangle 4"/>
          <p:cNvSpPr>
            <a:spLocks noChangeArrowheads="1"/>
          </p:cNvSpPr>
          <p:nvPr/>
        </p:nvSpPr>
        <p:spPr bwMode="auto">
          <a:xfrm>
            <a:off x="3429000" y="304800"/>
            <a:ext cx="2286000" cy="523220"/>
          </a:xfrm>
          <a:prstGeom prst="rect">
            <a:avLst/>
          </a:prstGeom>
          <a:noFill/>
          <a:ln w="9525">
            <a:noFill/>
            <a:miter lim="800000"/>
            <a:headEnd/>
            <a:tailEnd/>
          </a:ln>
        </p:spPr>
        <p:txBody>
          <a:bodyPr>
            <a:prstTxWarp prst="textNoShape">
              <a:avLst/>
            </a:prstTxWarp>
            <a:spAutoFit/>
          </a:bodyPr>
          <a:lstStyle/>
          <a:p>
            <a:endParaRPr lang="en-US" sz="2800">
              <a:latin typeface="Times New Roman" pitchFamily="-106" charset="0"/>
              <a:ea typeface="Times New Roman" pitchFamily="-106" charset="0"/>
              <a:cs typeface="Times New Roman" pitchFamily="-106" charset="0"/>
            </a:endParaRPr>
          </a:p>
        </p:txBody>
      </p:sp>
      <p:sp>
        <p:nvSpPr>
          <p:cNvPr id="115717" name="Rectangle 5"/>
          <p:cNvSpPr>
            <a:spLocks noChangeArrowheads="1"/>
          </p:cNvSpPr>
          <p:nvPr/>
        </p:nvSpPr>
        <p:spPr bwMode="auto">
          <a:xfrm>
            <a:off x="1981200" y="257175"/>
            <a:ext cx="2506663" cy="523220"/>
          </a:xfrm>
          <a:prstGeom prst="rect">
            <a:avLst/>
          </a:prstGeom>
          <a:noFill/>
          <a:ln w="9525">
            <a:noFill/>
            <a:miter lim="800000"/>
            <a:headEnd/>
            <a:tailEnd/>
          </a:ln>
        </p:spPr>
        <p:txBody>
          <a:bodyPr>
            <a:prstTxWarp prst="textNoShape">
              <a:avLst/>
            </a:prstTxWarp>
            <a:spAutoFit/>
          </a:bodyPr>
          <a:lstStyle/>
          <a:p>
            <a:endParaRPr lang="en-US" sz="2800">
              <a:latin typeface="Times New Roman" pitchFamily="-106" charset="0"/>
              <a:ea typeface="Times New Roman" pitchFamily="-106" charset="0"/>
              <a:cs typeface="Times New Roman" pitchFamily="-106" charset="0"/>
            </a:endParaRPr>
          </a:p>
        </p:txBody>
      </p:sp>
      <p:sp>
        <p:nvSpPr>
          <p:cNvPr id="115718" name="Text Box 6"/>
          <p:cNvSpPr txBox="1">
            <a:spLocks noChangeArrowheads="1"/>
          </p:cNvSpPr>
          <p:nvPr/>
        </p:nvSpPr>
        <p:spPr bwMode="auto">
          <a:xfrm>
            <a:off x="609600" y="304800"/>
            <a:ext cx="83058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800" dirty="0">
                <a:latin typeface="Times New Roman" pitchFamily="-106" charset="0"/>
                <a:ea typeface="Times New Roman" pitchFamily="-106" charset="0"/>
                <a:cs typeface="Times New Roman" pitchFamily="-106" charset="0"/>
              </a:rPr>
              <a:t>“If you build it they will come.”</a:t>
            </a:r>
          </a:p>
        </p:txBody>
      </p:sp>
      <p:sp>
        <p:nvSpPr>
          <p:cNvPr id="115719" name="AutoShape 7"/>
          <p:cNvSpPr>
            <a:spLocks noChangeArrowheads="1"/>
          </p:cNvSpPr>
          <p:nvPr/>
        </p:nvSpPr>
        <p:spPr bwMode="auto">
          <a:xfrm>
            <a:off x="1981200" y="3200400"/>
            <a:ext cx="533400" cy="228600"/>
          </a:xfrm>
          <a:prstGeom prst="rightArrow">
            <a:avLst>
              <a:gd name="adj1" fmla="val 50000"/>
              <a:gd name="adj2" fmla="val 58333"/>
            </a:avLst>
          </a:prstGeom>
          <a:solidFill>
            <a:srgbClr val="339966"/>
          </a:solidFill>
          <a:ln w="9525">
            <a:solidFill>
              <a:srgbClr val="003366"/>
            </a:solidFill>
            <a:miter lim="800000"/>
            <a:headEnd/>
            <a:tailEnd/>
          </a:ln>
        </p:spPr>
        <p:txBody>
          <a:bodyPr wrap="none" anchor="ctr">
            <a:prstTxWarp prst="textNoShape">
              <a:avLst/>
            </a:prstTxWarp>
          </a:bodyPr>
          <a:lstStyle/>
          <a:p>
            <a:endParaRPr lang="en-US" sz="2800">
              <a:latin typeface="Times New Roman" pitchFamily="-106" charset="0"/>
              <a:ea typeface="Times New Roman" pitchFamily="-106" charset="0"/>
              <a:cs typeface="Times New Roman" pitchFamily="-106" charset="0"/>
            </a:endParaRPr>
          </a:p>
        </p:txBody>
      </p:sp>
      <p:sp>
        <p:nvSpPr>
          <p:cNvPr id="115720" name="Text Box 8"/>
          <p:cNvSpPr txBox="1">
            <a:spLocks noChangeArrowheads="1"/>
          </p:cNvSpPr>
          <p:nvPr/>
        </p:nvSpPr>
        <p:spPr bwMode="auto">
          <a:xfrm>
            <a:off x="2590800" y="2209800"/>
            <a:ext cx="1600200" cy="2462212"/>
          </a:xfrm>
          <a:prstGeom prst="rect">
            <a:avLst/>
          </a:prstGeom>
          <a:noFill/>
          <a:ln w="38100">
            <a:solidFill>
              <a:srgbClr val="333399"/>
            </a:solidFill>
            <a:miter lim="800000"/>
            <a:headEnd/>
            <a:tailEnd/>
          </a:ln>
        </p:spPr>
        <p:txBody>
          <a:bodyPr>
            <a:prstTxWarp prst="textNoShape">
              <a:avLst/>
            </a:prstTxWarp>
            <a:spAutoFit/>
          </a:bodyPr>
          <a:lstStyle/>
          <a:p>
            <a:pPr algn="ctr">
              <a:spcBef>
                <a:spcPct val="50000"/>
              </a:spcBef>
            </a:pPr>
            <a:r>
              <a:rPr lang="en-US" sz="2800">
                <a:latin typeface="Times New Roman" pitchFamily="-106" charset="0"/>
                <a:ea typeface="Times New Roman" pitchFamily="-106" charset="0"/>
                <a:cs typeface="Times New Roman" pitchFamily="-106" charset="0"/>
              </a:rPr>
              <a:t>quality</a:t>
            </a:r>
          </a:p>
          <a:p>
            <a:pPr algn="ctr">
              <a:spcBef>
                <a:spcPct val="50000"/>
              </a:spcBef>
            </a:pPr>
            <a:r>
              <a:rPr lang="en-US" sz="2800">
                <a:latin typeface="Times New Roman" pitchFamily="-106" charset="0"/>
                <a:ea typeface="Times New Roman" pitchFamily="-106" charset="0"/>
                <a:cs typeface="Times New Roman" pitchFamily="-106" charset="0"/>
              </a:rPr>
              <a:t>summer</a:t>
            </a:r>
          </a:p>
          <a:p>
            <a:pPr algn="ctr">
              <a:spcBef>
                <a:spcPct val="50000"/>
              </a:spcBef>
            </a:pPr>
            <a:r>
              <a:rPr lang="en-US" sz="2800">
                <a:latin typeface="Times New Roman" pitchFamily="-106" charset="0"/>
                <a:ea typeface="Times New Roman" pitchFamily="-106" charset="0"/>
                <a:cs typeface="Times New Roman" pitchFamily="-106" charset="0"/>
              </a:rPr>
              <a:t>intensive</a:t>
            </a:r>
          </a:p>
          <a:p>
            <a:pPr algn="ctr">
              <a:spcBef>
                <a:spcPct val="50000"/>
              </a:spcBef>
            </a:pPr>
            <a:r>
              <a:rPr lang="en-US" sz="2800">
                <a:latin typeface="Times New Roman" pitchFamily="-106" charset="0"/>
                <a:ea typeface="Times New Roman" pitchFamily="-106" charset="0"/>
                <a:cs typeface="Times New Roman" pitchFamily="-106" charset="0"/>
              </a:rPr>
              <a:t>programs</a:t>
            </a:r>
          </a:p>
        </p:txBody>
      </p:sp>
      <p:sp>
        <p:nvSpPr>
          <p:cNvPr id="115721" name="Text Box 9"/>
          <p:cNvSpPr txBox="1">
            <a:spLocks noChangeArrowheads="1"/>
          </p:cNvSpPr>
          <p:nvPr/>
        </p:nvSpPr>
        <p:spPr bwMode="auto">
          <a:xfrm>
            <a:off x="4953000" y="2667000"/>
            <a:ext cx="1676400" cy="1384995"/>
          </a:xfrm>
          <a:prstGeom prst="rect">
            <a:avLst/>
          </a:prstGeom>
          <a:noFill/>
          <a:ln w="38100">
            <a:solidFill>
              <a:srgbClr val="333399"/>
            </a:solidFill>
            <a:miter lim="800000"/>
            <a:headEnd/>
            <a:tailEnd/>
          </a:ln>
        </p:spPr>
        <p:txBody>
          <a:bodyPr>
            <a:prstTxWarp prst="textNoShape">
              <a:avLst/>
            </a:prstTxWarp>
            <a:spAutoFit/>
          </a:bodyPr>
          <a:lstStyle/>
          <a:p>
            <a:pPr algn="ctr">
              <a:spcBef>
                <a:spcPct val="50000"/>
              </a:spcBef>
            </a:pPr>
            <a:r>
              <a:rPr lang="en-US" sz="2800">
                <a:latin typeface="Times New Roman" pitchFamily="-106" charset="0"/>
                <a:ea typeface="Times New Roman" pitchFamily="-106" charset="0"/>
                <a:cs typeface="Times New Roman" pitchFamily="-106" charset="0"/>
              </a:rPr>
              <a:t>intensive</a:t>
            </a:r>
            <a:r>
              <a:rPr lang="en-US" sz="2800" u="sng">
                <a:latin typeface="Times New Roman" pitchFamily="-106" charset="0"/>
                <a:ea typeface="Times New Roman" pitchFamily="-106" charset="0"/>
                <a:cs typeface="Times New Roman" pitchFamily="-106" charset="0"/>
              </a:rPr>
              <a:t> </a:t>
            </a:r>
            <a:r>
              <a:rPr lang="en-US" sz="2800">
                <a:latin typeface="Times New Roman" pitchFamily="-106" charset="0"/>
                <a:ea typeface="Times New Roman" pitchFamily="-106" charset="0"/>
                <a:cs typeface="Times New Roman" pitchFamily="-106" charset="0"/>
              </a:rPr>
              <a:t>semester abroad</a:t>
            </a:r>
          </a:p>
        </p:txBody>
      </p:sp>
      <p:sp>
        <p:nvSpPr>
          <p:cNvPr id="115722" name="AutoShape 10"/>
          <p:cNvSpPr>
            <a:spLocks noChangeArrowheads="1"/>
          </p:cNvSpPr>
          <p:nvPr/>
        </p:nvSpPr>
        <p:spPr bwMode="auto">
          <a:xfrm>
            <a:off x="4267200" y="3200400"/>
            <a:ext cx="533400" cy="228600"/>
          </a:xfrm>
          <a:prstGeom prst="rightArrow">
            <a:avLst>
              <a:gd name="adj1" fmla="val 50000"/>
              <a:gd name="adj2" fmla="val 58333"/>
            </a:avLst>
          </a:prstGeom>
          <a:solidFill>
            <a:srgbClr val="339966"/>
          </a:solidFill>
          <a:ln w="9525">
            <a:solidFill>
              <a:srgbClr val="003366"/>
            </a:solidFill>
            <a:miter lim="800000"/>
            <a:headEnd/>
            <a:tailEnd/>
          </a:ln>
        </p:spPr>
        <p:txBody>
          <a:bodyPr wrap="none" anchor="ctr">
            <a:prstTxWarp prst="textNoShape">
              <a:avLst/>
            </a:prstTxWarp>
          </a:bodyPr>
          <a:lstStyle/>
          <a:p>
            <a:endParaRPr lang="en-US" sz="2800">
              <a:latin typeface="Times New Roman" pitchFamily="-106" charset="0"/>
              <a:ea typeface="Times New Roman" pitchFamily="-106" charset="0"/>
              <a:cs typeface="Times New Roman" pitchFamily="-106" charset="0"/>
            </a:endParaRPr>
          </a:p>
        </p:txBody>
      </p:sp>
      <p:sp>
        <p:nvSpPr>
          <p:cNvPr id="115723" name="AutoShape 11"/>
          <p:cNvSpPr>
            <a:spLocks noChangeArrowheads="1"/>
          </p:cNvSpPr>
          <p:nvPr/>
        </p:nvSpPr>
        <p:spPr bwMode="auto">
          <a:xfrm>
            <a:off x="6781800" y="3124200"/>
            <a:ext cx="533400" cy="228600"/>
          </a:xfrm>
          <a:prstGeom prst="rightArrow">
            <a:avLst>
              <a:gd name="adj1" fmla="val 50000"/>
              <a:gd name="adj2" fmla="val 58333"/>
            </a:avLst>
          </a:prstGeom>
          <a:solidFill>
            <a:srgbClr val="339966"/>
          </a:solidFill>
          <a:ln w="9525">
            <a:solidFill>
              <a:srgbClr val="003366"/>
            </a:solidFill>
            <a:miter lim="800000"/>
            <a:headEnd/>
            <a:tailEnd/>
          </a:ln>
        </p:spPr>
        <p:txBody>
          <a:bodyPr wrap="none" anchor="ctr">
            <a:prstTxWarp prst="textNoShape">
              <a:avLst/>
            </a:prstTxWarp>
          </a:bodyPr>
          <a:lstStyle/>
          <a:p>
            <a:endParaRPr lang="en-US" sz="2800">
              <a:latin typeface="Times New Roman" pitchFamily="-106" charset="0"/>
              <a:ea typeface="Times New Roman" pitchFamily="-106" charset="0"/>
              <a:cs typeface="Times New Roman" pitchFamily="-106" charset="0"/>
            </a:endParaRPr>
          </a:p>
        </p:txBody>
      </p:sp>
      <p:sp>
        <p:nvSpPr>
          <p:cNvPr id="115724" name="Text Box 12"/>
          <p:cNvSpPr txBox="1">
            <a:spLocks noChangeArrowheads="1"/>
          </p:cNvSpPr>
          <p:nvPr/>
        </p:nvSpPr>
        <p:spPr bwMode="auto">
          <a:xfrm>
            <a:off x="7391400" y="2819400"/>
            <a:ext cx="1600200" cy="954107"/>
          </a:xfrm>
          <a:prstGeom prst="rect">
            <a:avLst/>
          </a:prstGeom>
          <a:noFill/>
          <a:ln w="38100">
            <a:solidFill>
              <a:srgbClr val="333399"/>
            </a:solidFill>
            <a:miter lim="800000"/>
            <a:headEnd/>
            <a:tailEnd/>
          </a:ln>
        </p:spPr>
        <p:txBody>
          <a:bodyPr>
            <a:prstTxWarp prst="textNoShape">
              <a:avLst/>
            </a:prstTxWarp>
            <a:spAutoFit/>
          </a:bodyPr>
          <a:lstStyle/>
          <a:p>
            <a:pPr algn="ctr">
              <a:spcBef>
                <a:spcPct val="50000"/>
              </a:spcBef>
            </a:pPr>
            <a:r>
              <a:rPr lang="en-US" sz="2800">
                <a:latin typeface="Times New Roman" pitchFamily="-106" charset="0"/>
                <a:ea typeface="Times New Roman" pitchFamily="-106" charset="0"/>
                <a:cs typeface="Times New Roman" pitchFamily="-106" charset="0"/>
              </a:rPr>
              <a:t>flagship programs</a:t>
            </a:r>
          </a:p>
        </p:txBody>
      </p:sp>
      <p:sp>
        <p:nvSpPr>
          <p:cNvPr id="13" name="Text Box 8"/>
          <p:cNvSpPr txBox="1">
            <a:spLocks noChangeArrowheads="1"/>
          </p:cNvSpPr>
          <p:nvPr/>
        </p:nvSpPr>
        <p:spPr bwMode="auto">
          <a:xfrm>
            <a:off x="304800" y="1219200"/>
            <a:ext cx="1600200" cy="4401204"/>
          </a:xfrm>
          <a:prstGeom prst="rect">
            <a:avLst/>
          </a:prstGeom>
          <a:noFill/>
          <a:ln w="38100">
            <a:solidFill>
              <a:srgbClr val="333399"/>
            </a:solidFill>
            <a:miter lim="800000"/>
            <a:headEnd/>
            <a:tailEnd/>
          </a:ln>
        </p:spPr>
        <p:txBody>
          <a:bodyPr wrap="square">
            <a:prstTxWarp prst="textNoShape">
              <a:avLst/>
            </a:prstTxWarp>
            <a:spAutoFit/>
          </a:bodyPr>
          <a:lstStyle/>
          <a:p>
            <a:pPr algn="ctr">
              <a:spcBef>
                <a:spcPct val="50000"/>
              </a:spcBef>
            </a:pPr>
            <a:r>
              <a:rPr lang="en-US" sz="2800" dirty="0" smtClean="0">
                <a:latin typeface="Times New Roman" pitchFamily="-106" charset="0"/>
                <a:ea typeface="Times New Roman" pitchFamily="-106" charset="0"/>
                <a:cs typeface="Times New Roman" pitchFamily="-106" charset="0"/>
              </a:rPr>
              <a:t>1st-year </a:t>
            </a:r>
          </a:p>
          <a:p>
            <a:pPr algn="ctr">
              <a:spcBef>
                <a:spcPct val="50000"/>
              </a:spcBef>
            </a:pPr>
            <a:r>
              <a:rPr lang="en-US" sz="2800" dirty="0" smtClean="0">
                <a:latin typeface="Times New Roman" pitchFamily="-106" charset="0"/>
                <a:ea typeface="Times New Roman" pitchFamily="-106" charset="0"/>
                <a:cs typeface="Times New Roman" pitchFamily="-106" charset="0"/>
              </a:rPr>
              <a:t>programs </a:t>
            </a:r>
          </a:p>
          <a:p>
            <a:pPr algn="ctr">
              <a:spcBef>
                <a:spcPct val="50000"/>
              </a:spcBef>
            </a:pPr>
            <a:r>
              <a:rPr lang="en-US" sz="2800" dirty="0" smtClean="0">
                <a:latin typeface="Times New Roman" pitchFamily="-106" charset="0"/>
                <a:ea typeface="Times New Roman" pitchFamily="-106" charset="0"/>
                <a:cs typeface="Times New Roman" pitchFamily="-106" charset="0"/>
              </a:rPr>
              <a:t>from </a:t>
            </a:r>
          </a:p>
          <a:p>
            <a:pPr algn="ctr">
              <a:spcBef>
                <a:spcPct val="50000"/>
              </a:spcBef>
            </a:pPr>
            <a:r>
              <a:rPr lang="en-US" sz="2800" dirty="0" smtClean="0">
                <a:latin typeface="Times New Roman" pitchFamily="-106" charset="0"/>
                <a:ea typeface="Times New Roman" pitchFamily="-106" charset="0"/>
                <a:cs typeface="Times New Roman" pitchFamily="-106" charset="0"/>
              </a:rPr>
              <a:t>coast</a:t>
            </a:r>
          </a:p>
          <a:p>
            <a:pPr algn="ctr">
              <a:spcBef>
                <a:spcPct val="50000"/>
              </a:spcBef>
            </a:pPr>
            <a:r>
              <a:rPr lang="en-US" sz="2800" dirty="0" smtClean="0">
                <a:latin typeface="Times New Roman" pitchFamily="-106" charset="0"/>
                <a:ea typeface="Times New Roman" pitchFamily="-106" charset="0"/>
                <a:cs typeface="Times New Roman" pitchFamily="-106" charset="0"/>
              </a:rPr>
              <a:t>to </a:t>
            </a:r>
          </a:p>
          <a:p>
            <a:pPr algn="ctr">
              <a:spcBef>
                <a:spcPct val="50000"/>
              </a:spcBef>
            </a:pPr>
            <a:r>
              <a:rPr lang="en-US" sz="2800" dirty="0" smtClean="0">
                <a:latin typeface="Times New Roman" pitchFamily="-106" charset="0"/>
                <a:ea typeface="Times New Roman" pitchFamily="-106" charset="0"/>
                <a:cs typeface="Times New Roman" pitchFamily="-106" charset="0"/>
              </a:rPr>
              <a:t>coast</a:t>
            </a:r>
          </a:p>
          <a:p>
            <a:pPr algn="ctr">
              <a:spcBef>
                <a:spcPct val="50000"/>
              </a:spcBef>
            </a:pPr>
            <a:endParaRPr lang="en-US" sz="2800"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3900">
                <a:latin typeface="Times New Roman" pitchFamily="-106" charset="0"/>
                <a:ea typeface="Times New Roman" pitchFamily="-106" charset="0"/>
                <a:cs typeface="Times New Roman" pitchFamily="-106" charset="0"/>
              </a:rPr>
              <a:t>National Security Language Initiative</a:t>
            </a:r>
            <a:br>
              <a:rPr lang="en-US" sz="3900">
                <a:latin typeface="Times New Roman" pitchFamily="-106" charset="0"/>
                <a:ea typeface="Times New Roman" pitchFamily="-106" charset="0"/>
                <a:cs typeface="Times New Roman" pitchFamily="-106" charset="0"/>
              </a:rPr>
            </a:br>
            <a:r>
              <a:rPr lang="en-US" sz="3900">
                <a:latin typeface="Times New Roman" pitchFamily="-106" charset="0"/>
                <a:ea typeface="Times New Roman" pitchFamily="-106" charset="0"/>
                <a:cs typeface="Times New Roman" pitchFamily="-106" charset="0"/>
              </a:rPr>
              <a:t>STARTALK Summer Language Camps</a:t>
            </a:r>
            <a:endParaRPr lang="en-US">
              <a:latin typeface="Times New Roman" pitchFamily="-106" charset="0"/>
              <a:ea typeface="Times New Roman" pitchFamily="-106" charset="0"/>
              <a:cs typeface="Times New Roman" pitchFamily="-106" charset="0"/>
            </a:endParaRPr>
          </a:p>
        </p:txBody>
      </p:sp>
      <p:pic>
        <p:nvPicPr>
          <p:cNvPr id="118787" name="Picture 4"/>
          <p:cNvPicPr>
            <a:picLocks noChangeAspect="1" noChangeArrowheads="1"/>
          </p:cNvPicPr>
          <p:nvPr/>
        </p:nvPicPr>
        <p:blipFill>
          <a:blip r:embed="rId3"/>
          <a:srcRect/>
          <a:stretch>
            <a:fillRect/>
          </a:stretch>
        </p:blipFill>
        <p:spPr bwMode="auto">
          <a:xfrm>
            <a:off x="47625" y="1931988"/>
            <a:ext cx="904240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endParaRPr lang="en-US">
              <a:latin typeface="Times New Roman" pitchFamily="-106" charset="0"/>
              <a:ea typeface="Times New Roman" pitchFamily="-106" charset="0"/>
              <a:cs typeface="Times New Roman" pitchFamily="-106" charset="0"/>
            </a:endParaRPr>
          </a:p>
        </p:txBody>
      </p:sp>
      <p:pic>
        <p:nvPicPr>
          <p:cNvPr id="120835" name="Picture 4"/>
          <p:cNvPicPr>
            <a:picLocks noChangeAspect="1" noChangeArrowheads="1"/>
          </p:cNvPicPr>
          <p:nvPr/>
        </p:nvPicPr>
        <p:blipFill>
          <a:blip r:embed="rId2"/>
          <a:srcRect/>
          <a:stretch>
            <a:fillRect/>
          </a:stretch>
        </p:blipFill>
        <p:spPr bwMode="auto">
          <a:xfrm>
            <a:off x="914400" y="381000"/>
            <a:ext cx="7289800" cy="543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81000"/>
            <a:ext cx="8229600" cy="1600200"/>
          </a:xfrm>
        </p:spPr>
        <p:txBody>
          <a:bodyPr/>
          <a:lstStyle/>
          <a:p>
            <a:r>
              <a:rPr lang="en-US" dirty="0">
                <a:latin typeface="Times New Roman" pitchFamily="-106" charset="0"/>
                <a:ea typeface="Times New Roman" pitchFamily="-106" charset="0"/>
                <a:cs typeface="Times New Roman" pitchFamily="-106" charset="0"/>
              </a:rPr>
              <a:t> </a:t>
            </a:r>
            <a:r>
              <a:rPr lang="en-US" sz="5200" i="1" dirty="0">
                <a:latin typeface="Times New Roman" pitchFamily="-106" charset="0"/>
                <a:ea typeface="Times New Roman" pitchFamily="-106" charset="0"/>
                <a:cs typeface="Times New Roman" pitchFamily="-106" charset="0"/>
              </a:rPr>
              <a:t>Arabic without Walls</a:t>
            </a:r>
            <a:r>
              <a:rPr lang="en-US" dirty="0">
                <a:latin typeface="Times New Roman" pitchFamily="-106" charset="0"/>
                <a:ea typeface="Times New Roman" pitchFamily="-106" charset="0"/>
                <a:cs typeface="Times New Roman" pitchFamily="-106" charset="0"/>
              </a:rPr>
              <a:t/>
            </a:r>
            <a:br>
              <a:rPr lang="en-US" dirty="0">
                <a:latin typeface="Times New Roman" pitchFamily="-106" charset="0"/>
                <a:ea typeface="Times New Roman" pitchFamily="-106" charset="0"/>
                <a:cs typeface="Times New Roman" pitchFamily="-106" charset="0"/>
              </a:rPr>
            </a:br>
            <a:r>
              <a:rPr lang="en-US" sz="2600" dirty="0" smtClean="0">
                <a:latin typeface="Times New Roman" pitchFamily="-106" charset="0"/>
                <a:ea typeface="Times New Roman" pitchFamily="-106" charset="0"/>
                <a:cs typeface="Times New Roman" pitchFamily="-106" charset="0"/>
              </a:rPr>
              <a:t>(Hybrid Distance-Learning First-Year Arabic Course Funded by FIPSE </a:t>
            </a:r>
            <a:r>
              <a:rPr lang="en-US" sz="2600" dirty="0">
                <a:latin typeface="Times New Roman" pitchFamily="-106" charset="0"/>
                <a:ea typeface="Times New Roman" pitchFamily="-106" charset="0"/>
                <a:cs typeface="Times New Roman" pitchFamily="-106" charset="0"/>
              </a:rPr>
              <a:t>Grant to Univ. of California Consortium on Language Learning &amp; Teaching and NMELRC)</a:t>
            </a:r>
          </a:p>
        </p:txBody>
      </p:sp>
      <p:sp>
        <p:nvSpPr>
          <p:cNvPr id="121859" name="Rectangle 3"/>
          <p:cNvSpPr>
            <a:spLocks noGrp="1" noChangeArrowheads="1"/>
          </p:cNvSpPr>
          <p:nvPr>
            <p:ph type="body" idx="1"/>
          </p:nvPr>
        </p:nvSpPr>
        <p:spPr>
          <a:xfrm>
            <a:off x="457200" y="2362200"/>
            <a:ext cx="8229600" cy="3763963"/>
          </a:xfrm>
        </p:spPr>
        <p:txBody>
          <a:bodyPr/>
          <a:lstStyle/>
          <a:p>
            <a:pPr>
              <a:buFontTx/>
              <a:buNone/>
            </a:pPr>
            <a:r>
              <a:rPr lang="en-US" dirty="0" smtClean="0">
                <a:latin typeface="Times New Roman" pitchFamily="-106" charset="0"/>
                <a:ea typeface="Times New Roman" pitchFamily="-106" charset="0"/>
                <a:cs typeface="Times New Roman" pitchFamily="-106" charset="0"/>
              </a:rPr>
              <a:t>	</a:t>
            </a:r>
            <a:r>
              <a:rPr lang="en-US" sz="3600" dirty="0" smtClean="0">
                <a:latin typeface="Times New Roman" pitchFamily="-106" charset="0"/>
                <a:ea typeface="Times New Roman" pitchFamily="-106" charset="0"/>
                <a:cs typeface="Times New Roman" pitchFamily="-106" charset="0"/>
              </a:rPr>
              <a:t>	- asynchronous</a:t>
            </a:r>
          </a:p>
          <a:p>
            <a:pPr>
              <a:buFontTx/>
              <a:buNone/>
            </a:pPr>
            <a:r>
              <a:rPr lang="en-US" sz="3600" dirty="0" smtClean="0">
                <a:latin typeface="Times New Roman" pitchFamily="-106" charset="0"/>
                <a:ea typeface="Times New Roman" pitchFamily="-106" charset="0"/>
                <a:cs typeface="Times New Roman" pitchFamily="-106" charset="0"/>
              </a:rPr>
              <a:t>	</a:t>
            </a:r>
            <a:r>
              <a:rPr lang="en-US" sz="3600" dirty="0">
                <a:latin typeface="Times New Roman" pitchFamily="-106" charset="0"/>
                <a:ea typeface="Times New Roman" pitchFamily="-106" charset="0"/>
                <a:cs typeface="Times New Roman" pitchFamily="-106" charset="0"/>
              </a:rPr>
              <a:t>	</a:t>
            </a:r>
            <a:r>
              <a:rPr lang="en-US" sz="3600" dirty="0" smtClean="0">
                <a:latin typeface="Times New Roman" pitchFamily="-106" charset="0"/>
                <a:ea typeface="Times New Roman" pitchFamily="-106" charset="0"/>
                <a:cs typeface="Times New Roman" pitchFamily="-106" charset="0"/>
              </a:rPr>
              <a:t>- pragmatic </a:t>
            </a:r>
            <a:r>
              <a:rPr lang="en-US" sz="3600" dirty="0">
                <a:latin typeface="Times New Roman" pitchFamily="-106" charset="0"/>
                <a:ea typeface="Times New Roman" pitchFamily="-106" charset="0"/>
                <a:cs typeface="Times New Roman" pitchFamily="-106" charset="0"/>
              </a:rPr>
              <a:t>use of technology</a:t>
            </a:r>
          </a:p>
          <a:p>
            <a:pPr>
              <a:buFontTx/>
              <a:buNone/>
            </a:pPr>
            <a:r>
              <a:rPr lang="en-US" sz="3600" dirty="0">
                <a:latin typeface="Times New Roman" pitchFamily="-106" charset="0"/>
                <a:ea typeface="Times New Roman" pitchFamily="-106" charset="0"/>
                <a:cs typeface="Times New Roman" pitchFamily="-106" charset="0"/>
              </a:rPr>
              <a:t>		</a:t>
            </a:r>
            <a:r>
              <a:rPr lang="en-US" sz="3600" dirty="0" smtClean="0">
                <a:latin typeface="Times New Roman" pitchFamily="-106" charset="0"/>
                <a:ea typeface="Times New Roman" pitchFamily="-106" charset="0"/>
                <a:cs typeface="Times New Roman" pitchFamily="-106" charset="0"/>
              </a:rPr>
              <a:t>- maximize </a:t>
            </a:r>
            <a:r>
              <a:rPr lang="en-US" sz="3600" dirty="0">
                <a:latin typeface="Times New Roman" pitchFamily="-106" charset="0"/>
                <a:ea typeface="Times New Roman" pitchFamily="-106" charset="0"/>
                <a:cs typeface="Times New Roman" pitchFamily="-106" charset="0"/>
              </a:rPr>
              <a:t>human interaction</a:t>
            </a:r>
          </a:p>
          <a:p>
            <a:pPr>
              <a:buFontTx/>
              <a:buNone/>
            </a:pPr>
            <a:r>
              <a:rPr lang="en-US" sz="3600" dirty="0">
                <a:latin typeface="Times New Roman" pitchFamily="-106" charset="0"/>
                <a:ea typeface="Times New Roman" pitchFamily="-106" charset="0"/>
                <a:cs typeface="Times New Roman" pitchFamily="-106" charset="0"/>
              </a:rPr>
              <a:t>		</a:t>
            </a:r>
            <a:r>
              <a:rPr lang="en-US" sz="3600" dirty="0" smtClean="0">
                <a:latin typeface="Times New Roman" pitchFamily="-106" charset="0"/>
                <a:ea typeface="Times New Roman" pitchFamily="-106" charset="0"/>
                <a:cs typeface="Times New Roman" pitchFamily="-106" charset="0"/>
              </a:rPr>
              <a:t>- </a:t>
            </a:r>
            <a:r>
              <a:rPr lang="en-US" sz="3600" dirty="0" err="1" smtClean="0">
                <a:latin typeface="Times New Roman" pitchFamily="-106" charset="0"/>
                <a:ea typeface="Times New Roman" pitchFamily="-106" charset="0"/>
                <a:cs typeface="Times New Roman" pitchFamily="-106" charset="0"/>
              </a:rPr>
              <a:t>scaleable</a:t>
            </a:r>
            <a:r>
              <a:rPr lang="en-US" sz="3600" dirty="0">
                <a:latin typeface="Times New Roman" pitchFamily="-106" charset="0"/>
                <a:ea typeface="Times New Roman" pitchFamily="-106" charset="0"/>
                <a:cs typeface="Times New Roman" pitchFamily="-106" charset="0"/>
              </a:rPr>
              <a:t>, modular</a:t>
            </a:r>
          </a:p>
          <a:p>
            <a:endParaRPr lang="en-US" sz="1200" dirty="0">
              <a:latin typeface="Times New Roman" pitchFamily="-106" charset="0"/>
              <a:ea typeface="Times New Roman" pitchFamily="-106" charset="0"/>
              <a:cs typeface="Times New Roman" pitchFamily="-106" charset="0"/>
            </a:endParaRPr>
          </a:p>
          <a:p>
            <a:pPr>
              <a:buFontTx/>
              <a:buNone/>
            </a:pPr>
            <a:r>
              <a:rPr lang="en-US" sz="3600" dirty="0">
                <a:latin typeface="Times New Roman" pitchFamily="-106" charset="0"/>
                <a:ea typeface="Times New Roman" pitchFamily="-106" charset="0"/>
                <a:cs typeface="Times New Roman" pitchFamily="-106" charset="0"/>
              </a:rPr>
              <a:t>	</a:t>
            </a:r>
            <a:r>
              <a:rPr lang="en-US" sz="3600" dirty="0" smtClean="0">
                <a:latin typeface="Times New Roman" pitchFamily="-106" charset="0"/>
                <a:ea typeface="Times New Roman" pitchFamily="-106" charset="0"/>
                <a:cs typeface="Times New Roman" pitchFamily="-106" charset="0"/>
              </a:rPr>
              <a:t>			http</a:t>
            </a:r>
            <a:r>
              <a:rPr lang="en-US" sz="3600" dirty="0">
                <a:latin typeface="Times New Roman" pitchFamily="-106" charset="0"/>
                <a:ea typeface="Times New Roman" pitchFamily="-106" charset="0"/>
                <a:cs typeface="Times New Roman" pitchFamily="-106" charset="0"/>
              </a:rPr>
              <a:t>://</a:t>
            </a:r>
            <a:r>
              <a:rPr lang="en-US" sz="3600" dirty="0" err="1">
                <a:latin typeface="Times New Roman" pitchFamily="-106" charset="0"/>
                <a:ea typeface="Times New Roman" pitchFamily="-106" charset="0"/>
                <a:cs typeface="Times New Roman" pitchFamily="-106" charset="0"/>
              </a:rPr>
              <a:t>www.uccllt.info/aww</a:t>
            </a:r>
            <a:r>
              <a:rPr lang="en-US" sz="3600" dirty="0">
                <a:latin typeface="Times New Roman" pitchFamily="-106" charset="0"/>
                <a:ea typeface="Times New Roman" pitchFamily="-106" charset="0"/>
                <a:cs typeface="Times New Roman" pitchFamily="-106" charset="0"/>
              </a:rPr>
              <a:t>/</a:t>
            </a:r>
          </a:p>
          <a:p>
            <a:endParaRPr lang="en-US"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04800" y="762000"/>
            <a:ext cx="1905000" cy="4953000"/>
          </a:xfrm>
        </p:spPr>
        <p:txBody>
          <a:bodyPr/>
          <a:lstStyle/>
          <a:p>
            <a:pPr algn="l"/>
            <a:r>
              <a:rPr lang="en-US" sz="2500" dirty="0" smtClean="0">
                <a:latin typeface="Times New Roman" pitchFamily="-106" charset="0"/>
                <a:ea typeface="Times New Roman" pitchFamily="-106" charset="0"/>
                <a:cs typeface="Times New Roman" pitchFamily="-106" charset="0"/>
              </a:rPr>
              <a:t>Cohorts of AWW learners constitute integrated learning communities, not loaners. After all, language is a social phenomenon.</a:t>
            </a:r>
          </a:p>
        </p:txBody>
      </p:sp>
      <p:pic>
        <p:nvPicPr>
          <p:cNvPr id="123907" name="Picture 4"/>
          <p:cNvPicPr>
            <a:picLocks noChangeAspect="1" noChangeArrowheads="1"/>
          </p:cNvPicPr>
          <p:nvPr/>
        </p:nvPicPr>
        <p:blipFill>
          <a:blip r:embed="rId3"/>
          <a:srcRect/>
          <a:stretch>
            <a:fillRect/>
          </a:stretch>
        </p:blipFill>
        <p:spPr bwMode="auto">
          <a:xfrm>
            <a:off x="2590800" y="228600"/>
            <a:ext cx="6134100" cy="584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latin typeface="Times New Roman" pitchFamily="-106" charset="0"/>
                <a:ea typeface="Times New Roman" pitchFamily="-106" charset="0"/>
                <a:cs typeface="Times New Roman" pitchFamily="-106" charset="0"/>
              </a:rPr>
              <a:t>Student Survey</a:t>
            </a:r>
            <a:endParaRPr lang="en-US" dirty="0">
              <a:latin typeface="Times New Roman" pitchFamily="-106" charset="0"/>
              <a:ea typeface="Times New Roman" pitchFamily="-106" charset="0"/>
              <a:cs typeface="Times New Roman" pitchFamily="-106" charset="0"/>
            </a:endParaRPr>
          </a:p>
        </p:txBody>
      </p:sp>
      <p:sp>
        <p:nvSpPr>
          <p:cNvPr id="25603" name="Rectangle 3"/>
          <p:cNvSpPr>
            <a:spLocks noGrp="1" noChangeArrowheads="1"/>
          </p:cNvSpPr>
          <p:nvPr>
            <p:ph type="body" idx="1"/>
          </p:nvPr>
        </p:nvSpPr>
        <p:spPr/>
        <p:txBody>
          <a:bodyPr/>
          <a:lstStyle/>
          <a:p>
            <a:pPr lvl="1" eaLnBrk="1" hangingPunct="1"/>
            <a:r>
              <a:rPr lang="en-US" dirty="0" smtClean="0">
                <a:latin typeface="Times New Roman" pitchFamily="-106" charset="0"/>
                <a:ea typeface="Times New Roman" pitchFamily="-106" charset="0"/>
                <a:cs typeface="Times New Roman" pitchFamily="-106" charset="0"/>
              </a:rPr>
              <a:t>Demographics</a:t>
            </a:r>
            <a:endParaRPr lang="en-US" dirty="0">
              <a:latin typeface="Times New Roman" pitchFamily="-106" charset="0"/>
              <a:ea typeface="Times New Roman" pitchFamily="-106" charset="0"/>
              <a:cs typeface="Times New Roman" pitchFamily="-106" charset="0"/>
            </a:endParaRPr>
          </a:p>
          <a:p>
            <a:pPr lvl="1" eaLnBrk="1" hangingPunct="1"/>
            <a:r>
              <a:rPr lang="en-US" dirty="0">
                <a:latin typeface="Times New Roman" pitchFamily="-106" charset="0"/>
                <a:ea typeface="Times New Roman" pitchFamily="-106" charset="0"/>
                <a:cs typeface="Times New Roman" pitchFamily="-106" charset="0"/>
              </a:rPr>
              <a:t>Motivation / Goals</a:t>
            </a:r>
          </a:p>
          <a:p>
            <a:pPr lvl="1" eaLnBrk="1" hangingPunct="1"/>
            <a:r>
              <a:rPr lang="en-US" dirty="0">
                <a:latin typeface="Times New Roman" pitchFamily="-106" charset="0"/>
                <a:ea typeface="Times New Roman" pitchFamily="-106" charset="0"/>
                <a:cs typeface="Times New Roman" pitchFamily="-106" charset="0"/>
              </a:rPr>
              <a:t>1500+ students surveyed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133600"/>
            <a:ext cx="8229600" cy="1143000"/>
          </a:xfrm>
        </p:spPr>
        <p:txBody>
          <a:bodyPr/>
          <a:lstStyle/>
          <a:p>
            <a:r>
              <a:rPr lang="en-US" dirty="0">
                <a:latin typeface="Times New Roman" pitchFamily="-106" charset="0"/>
                <a:ea typeface="Times New Roman" pitchFamily="-106" charset="0"/>
                <a:cs typeface="Times New Roman" pitchFamily="-106" charset="0"/>
              </a:rPr>
              <a:t>And after </a:t>
            </a:r>
            <a:r>
              <a:rPr lang="en-US" i="1" dirty="0">
                <a:latin typeface="Times New Roman" pitchFamily="-106" charset="0"/>
                <a:ea typeface="Times New Roman" pitchFamily="-106" charset="0"/>
                <a:cs typeface="Times New Roman" pitchFamily="-106" charset="0"/>
              </a:rPr>
              <a:t>Arabic Without Walls</a:t>
            </a:r>
            <a:r>
              <a:rPr lang="en-US" dirty="0">
                <a:latin typeface="Times New Roman" pitchFamily="-106" charset="0"/>
                <a:ea typeface="Times New Roman" pitchFamily="-106" charset="0"/>
                <a:cs typeface="Times New Roman" pitchFamily="-106" charset="0"/>
              </a:rPr>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Title 1"/>
          <p:cNvSpPr>
            <a:spLocks noGrp="1"/>
          </p:cNvSpPr>
          <p:nvPr>
            <p:ph type="ctrTitle"/>
          </p:nvPr>
        </p:nvSpPr>
        <p:spPr/>
        <p:txBody>
          <a:bodyPr/>
          <a:lstStyle/>
          <a:p>
            <a:r>
              <a:rPr lang="en-US" smtClean="0">
                <a:latin typeface="Times New Roman" pitchFamily="-106" charset="0"/>
                <a:ea typeface="Times New Roman" pitchFamily="-106" charset="0"/>
                <a:cs typeface="Times New Roman" pitchFamily="-106" charset="0"/>
              </a:rPr>
              <a:t>Case Study:</a:t>
            </a:r>
            <a:br>
              <a:rPr lang="en-US" smtClean="0">
                <a:latin typeface="Times New Roman" pitchFamily="-106" charset="0"/>
                <a:ea typeface="Times New Roman" pitchFamily="-106" charset="0"/>
                <a:cs typeface="Times New Roman" pitchFamily="-106" charset="0"/>
              </a:rPr>
            </a:br>
            <a:r>
              <a:rPr lang="en-US" sz="6000" smtClean="0">
                <a:latin typeface="Times New Roman" pitchFamily="-106" charset="0"/>
                <a:ea typeface="Times New Roman" pitchFamily="-106" charset="0"/>
                <a:cs typeface="Times New Roman" pitchFamily="-106" charset="0"/>
              </a:rPr>
              <a:t/>
            </a:r>
            <a:br>
              <a:rPr lang="en-US" sz="6000" smtClean="0">
                <a:latin typeface="Times New Roman" pitchFamily="-106" charset="0"/>
                <a:ea typeface="Times New Roman" pitchFamily="-106" charset="0"/>
                <a:cs typeface="Times New Roman" pitchFamily="-106" charset="0"/>
              </a:rPr>
            </a:br>
            <a:endParaRPr lang="en-US" smtClean="0">
              <a:latin typeface="Times New Roman" pitchFamily="-106" charset="0"/>
              <a:ea typeface="Times New Roman" pitchFamily="-106" charset="0"/>
              <a:cs typeface="Times New Roman" pitchFamily="-106" charset="0"/>
            </a:endParaRPr>
          </a:p>
        </p:txBody>
      </p:sp>
      <p:sp>
        <p:nvSpPr>
          <p:cNvPr id="128003" name="Subtitle 2"/>
          <p:cNvSpPr>
            <a:spLocks noGrp="1"/>
          </p:cNvSpPr>
          <p:nvPr>
            <p:ph type="subTitle" idx="1"/>
          </p:nvPr>
        </p:nvSpPr>
        <p:spPr>
          <a:xfrm>
            <a:off x="1371600" y="3200400"/>
            <a:ext cx="6400800" cy="1752600"/>
          </a:xfrm>
        </p:spPr>
        <p:txBody>
          <a:bodyPr/>
          <a:lstStyle/>
          <a:p>
            <a:r>
              <a:rPr lang="en-US" smtClean="0">
                <a:latin typeface="Times New Roman" pitchFamily="-106" charset="0"/>
                <a:ea typeface="Times New Roman" pitchFamily="-106" charset="0"/>
                <a:cs typeface="Times New Roman" pitchFamily="-106" charset="0"/>
              </a:rPr>
              <a:t>BYU 2004 Intensive Arabic Semester in Alexandria, Egypt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lgn="ctr"/>
            <a:r>
              <a:rPr lang="en-US" sz="3200">
                <a:solidFill>
                  <a:schemeClr val="tx2"/>
                </a:solidFill>
                <a:latin typeface="Times New Roman" pitchFamily="-106" charset="0"/>
                <a:ea typeface="Times New Roman" pitchFamily="-106" charset="0"/>
                <a:cs typeface="Times New Roman" pitchFamily="-106" charset="0"/>
              </a:rPr>
              <a:t>BYU 2004 Intensive Arabic Semester Abroad</a:t>
            </a:r>
            <a:endParaRPr lang="en-US" sz="4400">
              <a:solidFill>
                <a:schemeClr val="tx2"/>
              </a:solidFill>
              <a:latin typeface="Times New Roman" pitchFamily="-106" charset="0"/>
              <a:ea typeface="Times New Roman" pitchFamily="-106" charset="0"/>
              <a:cs typeface="Times New Roman" pitchFamily="-106" charset="0"/>
            </a:endParaRPr>
          </a:p>
        </p:txBody>
      </p:sp>
      <p:sp>
        <p:nvSpPr>
          <p:cNvPr id="129027" name="Rectangle 3"/>
          <p:cNvSpPr>
            <a:spLocks noGrp="1" noChangeArrowheads="1"/>
          </p:cNvSpPr>
          <p:nvPr/>
        </p:nvSpPr>
        <p:spPr bwMode="auto">
          <a:xfrm>
            <a:off x="762000" y="2057400"/>
            <a:ext cx="3429000" cy="3733800"/>
          </a:xfrm>
          <a:prstGeom prst="rect">
            <a:avLst/>
          </a:prstGeom>
          <a:noFill/>
          <a:ln w="9525">
            <a:noFill/>
            <a:miter lim="800000"/>
            <a:headEnd/>
            <a:tailEnd/>
          </a:ln>
        </p:spPr>
        <p:txBody>
          <a:bodyPr>
            <a:prstTxWarp prst="textNoShape">
              <a:avLst/>
            </a:prstTxWarp>
          </a:bodyPr>
          <a:lstStyle/>
          <a:p>
            <a:r>
              <a:rPr lang="en-US" sz="2400">
                <a:latin typeface="Times New Roman" pitchFamily="-106" charset="0"/>
                <a:ea typeface="Times New Roman" pitchFamily="-106" charset="0"/>
                <a:cs typeface="Times New Roman" pitchFamily="-106" charset="0"/>
              </a:rPr>
              <a:t>34.8% Female</a:t>
            </a:r>
          </a:p>
          <a:p>
            <a:r>
              <a:rPr lang="en-US" sz="2400">
                <a:latin typeface="Times New Roman" pitchFamily="-106" charset="0"/>
                <a:ea typeface="Times New Roman" pitchFamily="-106" charset="0"/>
                <a:cs typeface="Times New Roman" pitchFamily="-106" charset="0"/>
              </a:rPr>
              <a:t>65.2% Male</a:t>
            </a:r>
          </a:p>
          <a:p>
            <a:endParaRPr lang="en-US" sz="2400">
              <a:latin typeface="Times New Roman" pitchFamily="-106" charset="0"/>
              <a:ea typeface="Times New Roman" pitchFamily="-106" charset="0"/>
              <a:cs typeface="Times New Roman" pitchFamily="-106" charset="0"/>
            </a:endParaRPr>
          </a:p>
          <a:p>
            <a:r>
              <a:rPr lang="en-US" sz="2400">
                <a:latin typeface="Times New Roman" pitchFamily="-106" charset="0"/>
                <a:ea typeface="Times New Roman" pitchFamily="-106" charset="0"/>
                <a:cs typeface="Times New Roman" pitchFamily="-106" charset="0"/>
              </a:rPr>
              <a:t>Fresh. 11%</a:t>
            </a:r>
          </a:p>
          <a:p>
            <a:r>
              <a:rPr lang="en-US" sz="2400">
                <a:latin typeface="Times New Roman" pitchFamily="-106" charset="0"/>
                <a:ea typeface="Times New Roman" pitchFamily="-106" charset="0"/>
                <a:cs typeface="Times New Roman" pitchFamily="-106" charset="0"/>
              </a:rPr>
              <a:t>Soph. 16%</a:t>
            </a:r>
          </a:p>
          <a:p>
            <a:r>
              <a:rPr lang="en-US" sz="2400">
                <a:latin typeface="Times New Roman" pitchFamily="-106" charset="0"/>
                <a:ea typeface="Times New Roman" pitchFamily="-106" charset="0"/>
                <a:cs typeface="Times New Roman" pitchFamily="-106" charset="0"/>
              </a:rPr>
              <a:t>Jr. 30% </a:t>
            </a:r>
          </a:p>
          <a:p>
            <a:r>
              <a:rPr lang="en-US" sz="2400">
                <a:latin typeface="Times New Roman" pitchFamily="-106" charset="0"/>
                <a:ea typeface="Times New Roman" pitchFamily="-106" charset="0"/>
                <a:cs typeface="Times New Roman" pitchFamily="-106" charset="0"/>
              </a:rPr>
              <a:t>Sen. 37%</a:t>
            </a:r>
          </a:p>
          <a:p>
            <a:r>
              <a:rPr lang="en-US" sz="2400">
                <a:latin typeface="Times New Roman" pitchFamily="-106" charset="0"/>
                <a:ea typeface="Times New Roman" pitchFamily="-106" charset="0"/>
                <a:cs typeface="Times New Roman" pitchFamily="-106" charset="0"/>
              </a:rPr>
              <a:t>Grad. 5%</a:t>
            </a:r>
          </a:p>
        </p:txBody>
      </p:sp>
      <p:sp>
        <p:nvSpPr>
          <p:cNvPr id="129028" name="Rectangle 4"/>
          <p:cNvSpPr>
            <a:spLocks noGrp="1" noChangeArrowheads="1"/>
          </p:cNvSpPr>
          <p:nvPr/>
        </p:nvSpPr>
        <p:spPr bwMode="auto">
          <a:xfrm>
            <a:off x="3886200" y="1219200"/>
            <a:ext cx="4953000" cy="5638800"/>
          </a:xfrm>
          <a:prstGeom prst="rect">
            <a:avLst/>
          </a:prstGeom>
          <a:noFill/>
          <a:ln w="9525">
            <a:noFill/>
            <a:miter lim="800000"/>
            <a:headEnd/>
            <a:tailEnd/>
          </a:ln>
        </p:spPr>
        <p:txBody>
          <a:bodyPr>
            <a:prstTxWarp prst="textNoShape">
              <a:avLst/>
            </a:prstTxWarp>
          </a:bodyPr>
          <a:lstStyle/>
          <a:p>
            <a:r>
              <a:rPr lang="en-US" sz="2200">
                <a:latin typeface="Times New Roman" pitchFamily="-106" charset="0"/>
                <a:ea typeface="Times New Roman" pitchFamily="-106" charset="0"/>
                <a:cs typeface="Times New Roman" pitchFamily="-106" charset="0"/>
              </a:rPr>
              <a:t>              </a:t>
            </a:r>
            <a:r>
              <a:rPr lang="en-US" sz="2400" u="sng">
                <a:latin typeface="Times New Roman" pitchFamily="-106" charset="0"/>
                <a:ea typeface="Times New Roman" pitchFamily="-106" charset="0"/>
                <a:cs typeface="Times New Roman" pitchFamily="-106" charset="0"/>
              </a:rPr>
              <a:t>Participants’ Majors</a:t>
            </a:r>
            <a:endParaRPr lang="en-US" sz="2400">
              <a:latin typeface="Times New Roman" pitchFamily="-106" charset="0"/>
              <a:ea typeface="Times New Roman" pitchFamily="-106" charset="0"/>
              <a:cs typeface="Times New Roman" pitchFamily="-106" charset="0"/>
            </a:endParaRPr>
          </a:p>
          <a:p>
            <a:r>
              <a:rPr lang="en-US" sz="2400">
                <a:latin typeface="Times New Roman" pitchFamily="-106" charset="0"/>
                <a:ea typeface="Times New Roman" pitchFamily="-106" charset="0"/>
                <a:cs typeface="Times New Roman" pitchFamily="-106" charset="0"/>
              </a:rPr>
              <a:t>Middle East Studies/Arabic 39%</a:t>
            </a:r>
          </a:p>
          <a:p>
            <a:r>
              <a:rPr lang="en-US" sz="2400">
                <a:latin typeface="Times New Roman" pitchFamily="-106" charset="0"/>
                <a:ea typeface="Times New Roman" pitchFamily="-106" charset="0"/>
                <a:cs typeface="Times New Roman" pitchFamily="-106" charset="0"/>
              </a:rPr>
              <a:t>Linguistics 11%</a:t>
            </a:r>
          </a:p>
          <a:p>
            <a:r>
              <a:rPr lang="en-US" sz="2400">
                <a:latin typeface="Times New Roman" pitchFamily="-106" charset="0"/>
                <a:ea typeface="Times New Roman" pitchFamily="-106" charset="0"/>
                <a:cs typeface="Times New Roman" pitchFamily="-106" charset="0"/>
              </a:rPr>
              <a:t>Intrntl. Relations 9%</a:t>
            </a:r>
          </a:p>
          <a:p>
            <a:r>
              <a:rPr lang="en-US" sz="2400">
                <a:latin typeface="Times New Roman" pitchFamily="-106" charset="0"/>
                <a:ea typeface="Times New Roman" pitchFamily="-106" charset="0"/>
                <a:cs typeface="Times New Roman" pitchFamily="-106" charset="0"/>
              </a:rPr>
              <a:t>Near East. Studies 7%</a:t>
            </a:r>
          </a:p>
          <a:p>
            <a:r>
              <a:rPr lang="en-US" sz="2400">
                <a:latin typeface="Times New Roman" pitchFamily="-106" charset="0"/>
                <a:ea typeface="Times New Roman" pitchFamily="-106" charset="0"/>
                <a:cs typeface="Times New Roman" pitchFamily="-106" charset="0"/>
              </a:rPr>
              <a:t>History 4%</a:t>
            </a:r>
          </a:p>
          <a:p>
            <a:r>
              <a:rPr lang="en-US" sz="2400">
                <a:latin typeface="Times New Roman" pitchFamily="-106" charset="0"/>
                <a:ea typeface="Times New Roman" pitchFamily="-106" charset="0"/>
                <a:cs typeface="Times New Roman" pitchFamily="-106" charset="0"/>
              </a:rPr>
              <a:t>Physics 4%</a:t>
            </a:r>
          </a:p>
          <a:p>
            <a:r>
              <a:rPr lang="en-US" sz="2400">
                <a:latin typeface="Times New Roman" pitchFamily="-106" charset="0"/>
                <a:ea typeface="Times New Roman" pitchFamily="-106" charset="0"/>
                <a:cs typeface="Times New Roman" pitchFamily="-106" charset="0"/>
              </a:rPr>
              <a:t>Chem. Eng. 4%</a:t>
            </a:r>
          </a:p>
          <a:p>
            <a:endParaRPr lang="en-US" sz="2400">
              <a:latin typeface="Times New Roman" pitchFamily="-106" charset="0"/>
              <a:ea typeface="Times New Roman" pitchFamily="-106" charset="0"/>
              <a:cs typeface="Times New Roman" pitchFamily="-106" charset="0"/>
            </a:endParaRPr>
          </a:p>
          <a:p>
            <a:r>
              <a:rPr lang="en-US" sz="2400">
                <a:latin typeface="Times New Roman" pitchFamily="-106" charset="0"/>
                <a:ea typeface="Times New Roman" pitchFamily="-106" charset="0"/>
                <a:cs typeface="Times New Roman" pitchFamily="-106" charset="0"/>
              </a:rPr>
              <a:t>Plus one each for: Poli.Sci., Spanish, Urban Planning, Philosophy + Business, Psych., Elect. Eng., Comp. Eng. + Russian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a:xfrm>
            <a:off x="457200" y="609600"/>
            <a:ext cx="8229600" cy="1143000"/>
          </a:xfrm>
        </p:spPr>
        <p:txBody>
          <a:bodyPr/>
          <a:lstStyle/>
          <a:p>
            <a:r>
              <a:rPr lang="en-US" sz="3000" dirty="0" smtClean="0">
                <a:latin typeface="Times New Roman" pitchFamily="-106" charset="0"/>
                <a:ea typeface="Times New Roman" pitchFamily="-106" charset="0"/>
                <a:cs typeface="Times New Roman" pitchFamily="-106" charset="0"/>
              </a:rPr>
              <a:t>BYU 2004 Final Oral Prof. Interview Results</a:t>
            </a:r>
          </a:p>
        </p:txBody>
      </p:sp>
      <p:graphicFrame>
        <p:nvGraphicFramePr>
          <p:cNvPr id="131074" name="Object 2"/>
          <p:cNvGraphicFramePr>
            <a:graphicFrameLocks noChangeAspect="1"/>
          </p:cNvGraphicFramePr>
          <p:nvPr/>
        </p:nvGraphicFramePr>
        <p:xfrm>
          <a:off x="-2209800" y="1828800"/>
          <a:ext cx="13639800" cy="3389313"/>
        </p:xfrm>
        <a:graphic>
          <a:graphicData uri="http://schemas.openxmlformats.org/presentationml/2006/ole">
            <p:oleObj spid="_x0000_s131074" name="Document" r:id="rId4" imgW="5632704" imgH="1322832" progId="Word.Document.8">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Text Box 3"/>
          <p:cNvSpPr txBox="1">
            <a:spLocks noChangeArrowheads="1"/>
          </p:cNvSpPr>
          <p:nvPr/>
        </p:nvSpPr>
        <p:spPr bwMode="auto">
          <a:xfrm>
            <a:off x="685800" y="1676400"/>
            <a:ext cx="8001000" cy="4032250"/>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000000"/>
                </a:solidFill>
                <a:latin typeface="Times New Roman" pitchFamily="-106" charset="0"/>
                <a:ea typeface="Times New Roman" pitchFamily="-106" charset="0"/>
                <a:cs typeface="Times New Roman" pitchFamily="-106" charset="0"/>
              </a:rPr>
              <a:t>Extensive research on thousands of Russian study abroad students reveals that only 20% of students who study abroad for a semester (after two years of Russian) make a full unit gain in their speaking proficiency (advancing from Intermediate Mid to Advanced Mid) and 46% make no measurable gain at all. (Davidson 2005)</a:t>
            </a:r>
          </a:p>
        </p:txBody>
      </p:sp>
      <p:sp>
        <p:nvSpPr>
          <p:cNvPr id="133123" name="Rectangle 4"/>
          <p:cNvSpPr>
            <a:spLocks noChangeArrowheads="1"/>
          </p:cNvSpPr>
          <p:nvPr/>
        </p:nvSpPr>
        <p:spPr bwMode="auto">
          <a:xfrm>
            <a:off x="1676400" y="914400"/>
            <a:ext cx="6142038" cy="641350"/>
          </a:xfrm>
          <a:prstGeom prst="rect">
            <a:avLst/>
          </a:prstGeom>
          <a:noFill/>
          <a:ln w="9525">
            <a:noFill/>
            <a:miter lim="800000"/>
            <a:headEnd/>
            <a:tailEnd/>
          </a:ln>
        </p:spPr>
        <p:txBody>
          <a:bodyPr wrap="none">
            <a:prstTxWarp prst="textNoShape">
              <a:avLst/>
            </a:prstTxWarp>
            <a:spAutoFit/>
          </a:bodyPr>
          <a:lstStyle/>
          <a:p>
            <a:r>
              <a:rPr lang="en-US" sz="3600" b="1">
                <a:solidFill>
                  <a:srgbClr val="000000"/>
                </a:solidFill>
                <a:latin typeface="Times New Roman" pitchFamily="-106" charset="0"/>
                <a:ea typeface="Times New Roman" pitchFamily="-106" charset="0"/>
                <a:cs typeface="Times New Roman" pitchFamily="-106" charset="0"/>
              </a:rPr>
              <a:t>Russian Study Abroad Results</a:t>
            </a:r>
            <a:endParaRPr lang="en-US" sz="3600">
              <a:solidFill>
                <a:srgbClr val="000000"/>
              </a:solidFill>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nvGraphicFramePr>
        <p:xfrm>
          <a:off x="304800" y="914400"/>
          <a:ext cx="8610600" cy="4157663"/>
        </p:xfrm>
        <a:graphic>
          <a:graphicData uri="http://schemas.openxmlformats.org/presentationml/2006/ole">
            <p:oleObj spid="_x0000_s134146" name="Document" r:id="rId3" imgW="5635752" imgH="2721864" progId="Word.Document.8">
              <p:embed/>
            </p:oleObj>
          </a:graphicData>
        </a:graphic>
      </p:graphicFrame>
      <p:sp>
        <p:nvSpPr>
          <p:cNvPr id="134147" name="Rectangle 4"/>
          <p:cNvSpPr>
            <a:spLocks noChangeArrowheads="1"/>
          </p:cNvSpPr>
          <p:nvPr/>
        </p:nvSpPr>
        <p:spPr bwMode="auto">
          <a:xfrm>
            <a:off x="4589463" y="5340350"/>
            <a:ext cx="2798212" cy="430887"/>
          </a:xfrm>
          <a:prstGeom prst="rect">
            <a:avLst/>
          </a:prstGeom>
          <a:noFill/>
          <a:ln w="9525">
            <a:noFill/>
            <a:miter lim="800000"/>
            <a:headEnd/>
            <a:tailEnd/>
          </a:ln>
        </p:spPr>
        <p:txBody>
          <a:bodyPr wrap="none">
            <a:prstTxWarp prst="textNoShape">
              <a:avLst/>
            </a:prstTxWarp>
            <a:spAutoFit/>
          </a:bodyPr>
          <a:lstStyle/>
          <a:p>
            <a:r>
              <a:rPr lang="en-US" sz="2200" dirty="0">
                <a:latin typeface="Times New Roman" pitchFamily="-106" charset="0"/>
                <a:ea typeface="Times New Roman" pitchFamily="-106" charset="0"/>
                <a:cs typeface="Times New Roman" pitchFamily="-106" charset="0"/>
              </a:rPr>
              <a:t>Source:</a:t>
            </a:r>
            <a:r>
              <a:rPr lang="en-US" sz="2200" dirty="0" smtClean="0">
                <a:latin typeface="Times New Roman" pitchFamily="-106" charset="0"/>
                <a:ea typeface="Times New Roman" pitchFamily="-106" charset="0"/>
                <a:cs typeface="Times New Roman" pitchFamily="-106" charset="0"/>
              </a:rPr>
              <a:t> </a:t>
            </a:r>
            <a:r>
              <a:rPr lang="en-US" sz="2200" dirty="0" err="1" smtClean="0">
                <a:latin typeface="Times New Roman" pitchFamily="-106" charset="0"/>
                <a:ea typeface="Times New Roman" pitchFamily="-106" charset="0"/>
                <a:cs typeface="Times New Roman" pitchFamily="-106" charset="0"/>
              </a:rPr>
              <a:t>Swender</a:t>
            </a:r>
            <a:r>
              <a:rPr lang="en-US" sz="2200" dirty="0" smtClean="0">
                <a:latin typeface="Times New Roman" pitchFamily="-106" charset="0"/>
                <a:ea typeface="Times New Roman" pitchFamily="-106" charset="0"/>
                <a:cs typeface="Times New Roman" pitchFamily="-106" charset="0"/>
              </a:rPr>
              <a:t>, 2003</a:t>
            </a:r>
            <a:endParaRPr lang="en-US" sz="2200" dirty="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76200"/>
            <a:ext cx="8229600" cy="944563"/>
          </a:xfrm>
        </p:spPr>
        <p:txBody>
          <a:bodyPr/>
          <a:lstStyle/>
          <a:p>
            <a:r>
              <a:rPr lang="en-US" sz="5200" u="sng" smtClean="0">
                <a:latin typeface="Times New Roman" pitchFamily="-106" charset="0"/>
                <a:ea typeface="Times New Roman" pitchFamily="-106" charset="0"/>
                <a:cs typeface="Times New Roman" pitchFamily="-106" charset="0"/>
              </a:rPr>
              <a:t>Educational Priority</a:t>
            </a:r>
          </a:p>
        </p:txBody>
      </p:sp>
      <p:sp>
        <p:nvSpPr>
          <p:cNvPr id="135171" name="Content Placeholder 2"/>
          <p:cNvSpPr>
            <a:spLocks noGrp="1"/>
          </p:cNvSpPr>
          <p:nvPr>
            <p:ph idx="1"/>
          </p:nvPr>
        </p:nvSpPr>
        <p:spPr>
          <a:xfrm>
            <a:off x="457200" y="2133600"/>
            <a:ext cx="8229600" cy="3276600"/>
          </a:xfrm>
        </p:spPr>
        <p:txBody>
          <a:bodyPr/>
          <a:lstStyle/>
          <a:p>
            <a:pPr algn="ctr">
              <a:buFontTx/>
              <a:buNone/>
            </a:pPr>
            <a:r>
              <a:rPr lang="en-US" sz="8000" smtClean="0">
                <a:latin typeface="Times New Roman" pitchFamily="-106" charset="0"/>
                <a:ea typeface="Times New Roman" pitchFamily="-106" charset="0"/>
                <a:cs typeface="Times New Roman" pitchFamily="-106" charset="0"/>
              </a:rPr>
              <a:t>Higher Education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latin typeface="Times New Roman" pitchFamily="-106" charset="0"/>
                <a:ea typeface="Times New Roman" pitchFamily="-106" charset="0"/>
                <a:cs typeface="Times New Roman" pitchFamily="-106" charset="0"/>
              </a:rPr>
              <a:t>Strengths of Higher Ed.</a:t>
            </a:r>
          </a:p>
        </p:txBody>
      </p:sp>
      <p:sp>
        <p:nvSpPr>
          <p:cNvPr id="136195" name="Content Placeholder 2"/>
          <p:cNvSpPr>
            <a:spLocks noGrp="1"/>
          </p:cNvSpPr>
          <p:nvPr>
            <p:ph idx="1"/>
          </p:nvPr>
        </p:nvSpPr>
        <p:spPr/>
        <p:txBody>
          <a:bodyPr/>
          <a:lstStyle/>
          <a:p>
            <a:pPr>
              <a:buFontTx/>
              <a:buNone/>
            </a:pPr>
            <a:r>
              <a:rPr lang="en-US" smtClean="0">
                <a:latin typeface="Times New Roman" pitchFamily="-106" charset="0"/>
                <a:ea typeface="Times New Roman" pitchFamily="-106" charset="0"/>
                <a:cs typeface="Times New Roman" pitchFamily="-106" charset="0"/>
              </a:rPr>
              <a:t>	American higher education is without parallel for reaching large numbers of potentially talented language learners—and it costs pennies on the dollar compared to government schools.</a:t>
            </a:r>
          </a:p>
          <a:p>
            <a:pPr>
              <a:buFontTx/>
              <a:buNone/>
            </a:pPr>
            <a:endParaRPr lang="en-US" smtClean="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latin typeface="Times New Roman" pitchFamily="-106" charset="0"/>
                <a:ea typeface="Times New Roman" pitchFamily="-106" charset="0"/>
                <a:cs typeface="Times New Roman" pitchFamily="-106" charset="0"/>
              </a:rPr>
              <a:t>Case Study</a:t>
            </a:r>
          </a:p>
        </p:txBody>
      </p:sp>
      <p:sp>
        <p:nvSpPr>
          <p:cNvPr id="137219" name="Content Placeholder 2"/>
          <p:cNvSpPr>
            <a:spLocks noGrp="1"/>
          </p:cNvSpPr>
          <p:nvPr>
            <p:ph idx="1"/>
          </p:nvPr>
        </p:nvSpPr>
        <p:spPr>
          <a:xfrm>
            <a:off x="0" y="2179638"/>
            <a:ext cx="9144000" cy="4525962"/>
          </a:xfrm>
        </p:spPr>
        <p:txBody>
          <a:bodyPr/>
          <a:lstStyle/>
          <a:p>
            <a:pPr algn="ctr">
              <a:buFontTx/>
              <a:buNone/>
            </a:pPr>
            <a:r>
              <a:rPr lang="en-US" sz="4200" smtClean="0">
                <a:latin typeface="Times New Roman" pitchFamily="-106" charset="0"/>
                <a:ea typeface="Times New Roman" pitchFamily="-106" charset="0"/>
                <a:cs typeface="Times New Roman" pitchFamily="-106" charset="0"/>
              </a:rPr>
              <a:t>CASA</a:t>
            </a:r>
          </a:p>
          <a:p>
            <a:pPr algn="ctr">
              <a:buFontTx/>
              <a:buNone/>
            </a:pPr>
            <a:r>
              <a:rPr lang="en-US" sz="4200" smtClean="0">
                <a:latin typeface="Times New Roman" pitchFamily="-106" charset="0"/>
                <a:ea typeface="Times New Roman" pitchFamily="-106" charset="0"/>
                <a:cs typeface="Times New Roman" pitchFamily="-106" charset="0"/>
              </a:rPr>
              <a:t>(The Center for Arabic Study Abroad )</a:t>
            </a:r>
          </a:p>
          <a:p>
            <a:pPr>
              <a:buFontTx/>
              <a:buNone/>
            </a:pPr>
            <a:endParaRPr lang="en-US" smtClean="0">
              <a:latin typeface="Times New Roman" pitchFamily="-106" charset="0"/>
              <a:ea typeface="Times New Roman" pitchFamily="-106" charset="0"/>
              <a:cs typeface="Times New Roman" pitchFamily="-106" charset="0"/>
            </a:endParaRPr>
          </a:p>
          <a:p>
            <a:pPr>
              <a:buFontTx/>
              <a:buNone/>
            </a:pPr>
            <a:endParaRPr lang="en-US" smtClean="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28600"/>
            <a:ext cx="8229600" cy="1143000"/>
          </a:xfrm>
        </p:spPr>
        <p:txBody>
          <a:bodyPr/>
          <a:lstStyle/>
          <a:p>
            <a:r>
              <a:rPr lang="en-US" sz="3600">
                <a:solidFill>
                  <a:schemeClr val="tx1"/>
                </a:solidFill>
                <a:latin typeface="Times New Roman" pitchFamily="-106" charset="0"/>
                <a:ea typeface="Times New Roman" pitchFamily="-106" charset="0"/>
                <a:cs typeface="Times New Roman" pitchFamily="-106" charset="0"/>
              </a:rPr>
              <a:t>CASA Applications and Fellowships</a:t>
            </a:r>
            <a:endParaRPr lang="en-US" b="1">
              <a:solidFill>
                <a:schemeClr val="tx1"/>
              </a:solidFill>
              <a:latin typeface="Times New Roman" pitchFamily="-106" charset="0"/>
              <a:ea typeface="Times New Roman" pitchFamily="-106" charset="0"/>
              <a:cs typeface="Times New Roman" pitchFamily="-106" charset="0"/>
            </a:endParaRPr>
          </a:p>
        </p:txBody>
      </p:sp>
      <p:graphicFrame>
        <p:nvGraphicFramePr>
          <p:cNvPr id="5" name="Table 4"/>
          <p:cNvGraphicFramePr>
            <a:graphicFrameLocks noGrp="1"/>
          </p:cNvGraphicFramePr>
          <p:nvPr/>
        </p:nvGraphicFramePr>
        <p:xfrm>
          <a:off x="990600" y="1524000"/>
          <a:ext cx="7086600" cy="4267206"/>
        </p:xfrm>
        <a:graphic>
          <a:graphicData uri="http://schemas.openxmlformats.org/drawingml/2006/table">
            <a:tbl>
              <a:tblPr/>
              <a:tblGrid>
                <a:gridCol w="1771650"/>
                <a:gridCol w="1771650"/>
                <a:gridCol w="1771650"/>
                <a:gridCol w="1771650"/>
              </a:tblGrid>
              <a:tr h="344418">
                <a:tc rowSpan="2">
                  <a:txBody>
                    <a:bodyPr/>
                    <a:lstStyle/>
                    <a:p>
                      <a:pPr algn="ctr" fontAlgn="t"/>
                      <a:r>
                        <a:rPr lang="en-US" sz="1800" b="1" i="0" u="none" strike="noStrike" dirty="0">
                          <a:latin typeface="Times New Roman"/>
                          <a:ea typeface="Times New Roman"/>
                          <a:cs typeface="Times New Roman"/>
                        </a:rPr>
                        <a:t>Year</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r>
                        <a:rPr lang="en-US" sz="1800" b="1" i="0" u="none" strike="noStrike" dirty="0">
                          <a:latin typeface="Times New Roman"/>
                          <a:ea typeface="Times New Roman"/>
                          <a:cs typeface="Times New Roman"/>
                        </a:rPr>
                        <a:t>Number of Applications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1" i="0" u="none" strike="noStrike" dirty="0">
                          <a:latin typeface="Times New Roman"/>
                          <a:ea typeface="Times New Roman"/>
                          <a:cs typeface="Times New Roman"/>
                        </a:rPr>
                        <a:t>Summer-Only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1800" b="1" i="0" u="none" strike="noStrike" dirty="0">
                          <a:latin typeface="Times New Roman"/>
                          <a:ea typeface="Times New Roman"/>
                          <a:cs typeface="Times New Roman"/>
                        </a:rPr>
                        <a:t>Full-Year</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57837">
                <a:tc vMerge="1">
                  <a:txBody>
                    <a:bodyPr/>
                    <a:lstStyle/>
                    <a:p>
                      <a:endParaRPr lang="en-US"/>
                    </a:p>
                  </a:txBody>
                  <a:tcPr/>
                </a:tc>
                <a:tc vMerge="1">
                  <a:txBody>
                    <a:bodyPr/>
                    <a:lstStyle/>
                    <a:p>
                      <a:endParaRPr lang="en-US"/>
                    </a:p>
                  </a:txBody>
                  <a:tcPr/>
                </a:tc>
                <a:tc>
                  <a:txBody>
                    <a:bodyPr/>
                    <a:lstStyle/>
                    <a:p>
                      <a:pPr algn="ctr" fontAlgn="t"/>
                      <a:r>
                        <a:rPr lang="en-US" sz="1800" b="1" i="0" u="none" strike="noStrike" dirty="0">
                          <a:latin typeface="Times New Roman"/>
                          <a:ea typeface="Times New Roman"/>
                          <a:cs typeface="Times New Roman"/>
                        </a:rPr>
                        <a:t>Fellowships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sz="1800" b="1" i="0" u="none" strike="noStrike" dirty="0">
                          <a:latin typeface="Times New Roman"/>
                          <a:ea typeface="Times New Roman"/>
                          <a:cs typeface="Times New Roman"/>
                        </a:rPr>
                        <a:t>Fellowships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44418">
                <a:tc>
                  <a:txBody>
                    <a:bodyPr/>
                    <a:lstStyle/>
                    <a:p>
                      <a:pPr algn="ctr" fontAlgn="t"/>
                      <a:r>
                        <a:rPr lang="en-US" sz="1800" b="1" i="0" u="none" strike="noStrike" dirty="0">
                          <a:latin typeface="Times New Roman"/>
                          <a:ea typeface="Times New Roman"/>
                          <a:cs typeface="Times New Roman"/>
                        </a:rPr>
                        <a:t>2000-2001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42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23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2001-2002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54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18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2002-2003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50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15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2003-2004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81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25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2004-2005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99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28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2005-2006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118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32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2006-2007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129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36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2007-2008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latin typeface="Times New Roman"/>
                          <a:ea typeface="Times New Roman"/>
                          <a:cs typeface="Times New Roman"/>
                        </a:rPr>
                        <a:t> 127</a:t>
                      </a:r>
                      <a:endParaRPr lang="en-US" sz="1800" b="0" i="0" u="none" strike="noStrike" dirty="0">
                        <a:latin typeface="Times New Roman"/>
                        <a:ea typeface="Times New Roman"/>
                        <a:cs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35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2008-2009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latin typeface="Times New Roman"/>
                          <a:ea typeface="Times New Roman"/>
                          <a:cs typeface="Times New Roman"/>
                        </a:rPr>
                        <a:t>123 </a:t>
                      </a:r>
                      <a:endParaRPr lang="en-US" sz="1800" b="0" i="0" u="none" strike="noStrike" dirty="0">
                        <a:latin typeface="Times New Roman"/>
                        <a:ea typeface="Times New Roman"/>
                        <a:cs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latin typeface="Times New Roman"/>
                          <a:ea typeface="Times New Roman"/>
                          <a:cs typeface="Times New Roman"/>
                        </a:rPr>
                        <a:t> 6</a:t>
                      </a:r>
                      <a:endParaRPr lang="en-US" sz="1800" b="0" i="0" u="none" strike="noStrike" dirty="0">
                        <a:latin typeface="Times New Roman"/>
                        <a:ea typeface="Times New Roman"/>
                        <a:cs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latin typeface="Times New Roman"/>
                          <a:ea typeface="Times New Roman"/>
                          <a:cs typeface="Times New Roman"/>
                        </a:rPr>
                        <a:t>38</a:t>
                      </a:r>
                      <a:endParaRPr lang="en-US" sz="1800" b="0" i="0" u="none" strike="noStrike" dirty="0">
                        <a:latin typeface="Times New Roman"/>
                        <a:ea typeface="Times New Roman"/>
                        <a:cs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7">
                <a:tc>
                  <a:txBody>
                    <a:bodyPr/>
                    <a:lstStyle/>
                    <a:p>
                      <a:pPr algn="ctr" fontAlgn="t"/>
                      <a:r>
                        <a:rPr lang="en-US" sz="1800" b="1" i="0" u="none" strike="noStrike" dirty="0">
                          <a:latin typeface="Times New Roman"/>
                          <a:ea typeface="Times New Roman"/>
                          <a:cs typeface="Times New Roman"/>
                        </a:rPr>
                        <a:t>2009-2010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162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a:latin typeface="Times New Roman"/>
                          <a:ea typeface="Times New Roman"/>
                          <a:cs typeface="Times New Roman"/>
                        </a:rPr>
                        <a:t>29-36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990600"/>
            <a:ext cx="8229600" cy="4724400"/>
          </a:xfrm>
        </p:spPr>
        <p:txBody>
          <a:bodyPr/>
          <a:lstStyle/>
          <a:p>
            <a:pPr eaLnBrk="1" hangingPunct="1">
              <a:lnSpc>
                <a:spcPct val="90000"/>
              </a:lnSpc>
              <a:buNone/>
            </a:pPr>
            <a:r>
              <a:rPr lang="en-US" sz="2800" dirty="0">
                <a:latin typeface="Times New Roman" pitchFamily="-106" charset="0"/>
                <a:ea typeface="Times New Roman" pitchFamily="-106" charset="0"/>
                <a:cs typeface="Times New Roman" pitchFamily="-106" charset="0"/>
              </a:rPr>
              <a:t>Teacher Survey</a:t>
            </a:r>
          </a:p>
          <a:p>
            <a:pPr lvl="1" eaLnBrk="1" hangingPunct="1">
              <a:lnSpc>
                <a:spcPct val="90000"/>
              </a:lnSpc>
            </a:pPr>
            <a:r>
              <a:rPr lang="en-US" sz="2400" dirty="0">
                <a:latin typeface="Times New Roman" pitchFamily="-106" charset="0"/>
                <a:ea typeface="Times New Roman" pitchFamily="-106" charset="0"/>
                <a:cs typeface="Times New Roman" pitchFamily="-106" charset="0"/>
              </a:rPr>
              <a:t>Employment Demographics</a:t>
            </a:r>
          </a:p>
          <a:p>
            <a:pPr lvl="1" eaLnBrk="1" hangingPunct="1">
              <a:lnSpc>
                <a:spcPct val="90000"/>
              </a:lnSpc>
            </a:pPr>
            <a:r>
              <a:rPr lang="en-US" sz="2400" dirty="0">
                <a:latin typeface="Times New Roman" pitchFamily="-106" charset="0"/>
                <a:ea typeface="Times New Roman" pitchFamily="-106" charset="0"/>
                <a:cs typeface="Times New Roman" pitchFamily="-106" charset="0"/>
              </a:rPr>
              <a:t>Priorities / </a:t>
            </a:r>
            <a:r>
              <a:rPr lang="en-US" sz="2400" dirty="0" smtClean="0">
                <a:latin typeface="Times New Roman" pitchFamily="-106" charset="0"/>
                <a:ea typeface="Times New Roman" pitchFamily="-106" charset="0"/>
                <a:cs typeface="Times New Roman" pitchFamily="-106" charset="0"/>
              </a:rPr>
              <a:t>Satisfaction</a:t>
            </a:r>
          </a:p>
          <a:p>
            <a:pPr lvl="1" eaLnBrk="1" hangingPunct="1">
              <a:lnSpc>
                <a:spcPct val="90000"/>
              </a:lnSpc>
            </a:pPr>
            <a:r>
              <a:rPr lang="en-US" sz="2400" dirty="0" smtClean="0">
                <a:latin typeface="Times New Roman" pitchFamily="-106" charset="0"/>
                <a:ea typeface="Times New Roman" pitchFamily="-106" charset="0"/>
                <a:cs typeface="Times New Roman" pitchFamily="-106" charset="0"/>
              </a:rPr>
              <a:t>191 teachers surveyed</a:t>
            </a:r>
          </a:p>
          <a:p>
            <a:pPr eaLnBrk="1" hangingPunct="1">
              <a:lnSpc>
                <a:spcPct val="90000"/>
              </a:lnSpc>
              <a:buNone/>
            </a:pPr>
            <a:endParaRPr lang="en-US" sz="2400" dirty="0" smtClean="0">
              <a:latin typeface="Times New Roman" pitchFamily="-106" charset="0"/>
              <a:ea typeface="Times New Roman" pitchFamily="-106" charset="0"/>
              <a:cs typeface="Times New Roman" pitchFamily="-106" charset="0"/>
            </a:endParaRPr>
          </a:p>
          <a:p>
            <a:pPr eaLnBrk="1" hangingPunct="1">
              <a:lnSpc>
                <a:spcPct val="90000"/>
              </a:lnSpc>
              <a:buNone/>
            </a:pPr>
            <a:r>
              <a:rPr lang="en-US" sz="2800" dirty="0" smtClean="0">
                <a:latin typeface="Times New Roman" pitchFamily="-106" charset="0"/>
                <a:ea typeface="Times New Roman" pitchFamily="-106" charset="0"/>
                <a:cs typeface="Times New Roman" pitchFamily="-106" charset="0"/>
              </a:rPr>
              <a:t>Language </a:t>
            </a:r>
            <a:r>
              <a:rPr lang="en-US" sz="2800" dirty="0">
                <a:latin typeface="Times New Roman" pitchFamily="-106" charset="0"/>
                <a:ea typeface="Times New Roman" pitchFamily="-106" charset="0"/>
                <a:cs typeface="Times New Roman" pitchFamily="-106" charset="0"/>
              </a:rPr>
              <a:t>Program Administrator Survey</a:t>
            </a:r>
          </a:p>
          <a:p>
            <a:pPr lvl="1" eaLnBrk="1" hangingPunct="1">
              <a:lnSpc>
                <a:spcPct val="90000"/>
              </a:lnSpc>
            </a:pPr>
            <a:r>
              <a:rPr lang="en-US" sz="2400" dirty="0">
                <a:latin typeface="Times New Roman" pitchFamily="-106" charset="0"/>
                <a:ea typeface="Times New Roman" pitchFamily="-106" charset="0"/>
                <a:cs typeface="Times New Roman" pitchFamily="-106" charset="0"/>
              </a:rPr>
              <a:t>Program Details</a:t>
            </a:r>
          </a:p>
          <a:p>
            <a:pPr lvl="1" eaLnBrk="1" hangingPunct="1">
              <a:lnSpc>
                <a:spcPct val="90000"/>
              </a:lnSpc>
            </a:pPr>
            <a:r>
              <a:rPr lang="en-US" sz="2400" dirty="0">
                <a:latin typeface="Times New Roman" pitchFamily="-106" charset="0"/>
                <a:ea typeface="Times New Roman" pitchFamily="-106" charset="0"/>
                <a:cs typeface="Times New Roman" pitchFamily="-106" charset="0"/>
              </a:rPr>
              <a:t>Priorities, Challenges, Prospects</a:t>
            </a:r>
          </a:p>
          <a:p>
            <a:pPr lvl="1" eaLnBrk="1" hangingPunct="1">
              <a:lnSpc>
                <a:spcPct val="90000"/>
              </a:lnSpc>
            </a:pPr>
            <a:r>
              <a:rPr lang="en-US" sz="2400" dirty="0">
                <a:latin typeface="Times New Roman" pitchFamily="-106" charset="0"/>
                <a:ea typeface="Times New Roman" pitchFamily="-106" charset="0"/>
                <a:cs typeface="Times New Roman" pitchFamily="-106" charset="0"/>
              </a:rPr>
              <a:t>89 administrators </a:t>
            </a:r>
            <a:r>
              <a:rPr lang="en-US" sz="2400" dirty="0" smtClean="0">
                <a:latin typeface="Times New Roman" pitchFamily="-106" charset="0"/>
                <a:ea typeface="Times New Roman" pitchFamily="-106" charset="0"/>
                <a:cs typeface="Times New Roman" pitchFamily="-106" charset="0"/>
              </a:rPr>
              <a:t>surveyed</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905000"/>
          </a:xfrm>
        </p:spPr>
        <p:txBody>
          <a:bodyPr/>
          <a:lstStyle/>
          <a:p>
            <a:r>
              <a:rPr lang="en-US" dirty="0" smtClean="0"/>
              <a:t>Case Study</a:t>
            </a:r>
            <a:br>
              <a:rPr lang="en-US" dirty="0" smtClean="0"/>
            </a:br>
            <a:r>
              <a:rPr lang="en-US" dirty="0" smtClean="0"/>
              <a:t/>
            </a:r>
            <a:br>
              <a:rPr lang="en-US" dirty="0" smtClean="0"/>
            </a:br>
            <a:r>
              <a:rPr lang="en-US" dirty="0" smtClean="0"/>
              <a:t/>
            </a:r>
            <a:br>
              <a:rPr lang="en-US" dirty="0" smtClean="0"/>
            </a:br>
            <a:r>
              <a:rPr lang="en-US" dirty="0" smtClean="0"/>
              <a:t>The Persian Flagship Program</a:t>
            </a:r>
            <a:br>
              <a:rPr lang="en-US" dirty="0" smtClean="0"/>
            </a:br>
            <a:r>
              <a:rPr lang="en-US" dirty="0" smtClean="0"/>
              <a:t>University of Maryland</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latin typeface="Times New Roman" pitchFamily="-106" charset="0"/>
                <a:ea typeface="Times New Roman" pitchFamily="-106" charset="0"/>
                <a:cs typeface="Times New Roman" pitchFamily="-106" charset="0"/>
              </a:rPr>
              <a:t>Case Study</a:t>
            </a:r>
          </a:p>
        </p:txBody>
      </p:sp>
      <p:sp>
        <p:nvSpPr>
          <p:cNvPr id="141315" name="Content Placeholder 2"/>
          <p:cNvSpPr>
            <a:spLocks noGrp="1"/>
          </p:cNvSpPr>
          <p:nvPr>
            <p:ph idx="1"/>
          </p:nvPr>
        </p:nvSpPr>
        <p:spPr/>
        <p:txBody>
          <a:bodyPr/>
          <a:lstStyle/>
          <a:p>
            <a:pPr>
              <a:buFontTx/>
              <a:buNone/>
            </a:pPr>
            <a:endParaRPr lang="en-US" dirty="0" smtClean="0">
              <a:latin typeface="Times New Roman" pitchFamily="-106" charset="0"/>
              <a:ea typeface="Times New Roman" pitchFamily="-106" charset="0"/>
              <a:cs typeface="Times New Roman" pitchFamily="-106" charset="0"/>
            </a:endParaRPr>
          </a:p>
          <a:p>
            <a:pPr algn="ctr">
              <a:buFontTx/>
              <a:buNone/>
            </a:pPr>
            <a:r>
              <a:rPr lang="en-US" dirty="0" smtClean="0">
                <a:latin typeface="Times New Roman" pitchFamily="-106" charset="0"/>
                <a:ea typeface="Times New Roman" pitchFamily="-106" charset="0"/>
                <a:cs typeface="Times New Roman" pitchFamily="-106" charset="0"/>
              </a:rPr>
              <a:t>	</a:t>
            </a:r>
            <a:r>
              <a:rPr lang="en-US" sz="4200" dirty="0" smtClean="0">
                <a:latin typeface="Times New Roman" pitchFamily="-106" charset="0"/>
                <a:ea typeface="Times New Roman" pitchFamily="-106" charset="0"/>
                <a:cs typeface="Times New Roman" pitchFamily="-106" charset="0"/>
              </a:rPr>
              <a:t>The Road from a Small Institution with no Arabic Program to Damascus</a:t>
            </a:r>
            <a:r>
              <a:rPr lang="en-US" dirty="0" smtClean="0">
                <a:latin typeface="Times New Roman" pitchFamily="-106" charset="0"/>
                <a:ea typeface="Times New Roman" pitchFamily="-106" charset="0"/>
                <a:cs typeface="Times New Roman" pitchFamily="-106" charset="0"/>
              </a:rPr>
              <a:t>	</a:t>
            </a:r>
          </a:p>
          <a:p>
            <a:pPr>
              <a:buFontTx/>
              <a:buNone/>
            </a:pPr>
            <a:endParaRPr lang="en-US" dirty="0" smtClean="0">
              <a:latin typeface="Times New Roman" pitchFamily="-106" charset="0"/>
              <a:ea typeface="Times New Roman" pitchFamily="-106" charset="0"/>
              <a:cs typeface="Times New Roman" pitchFamily="-106"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latin typeface="Times New Roman" pitchFamily="-106" charset="0"/>
                <a:ea typeface="Times New Roman" pitchFamily="-106" charset="0"/>
                <a:cs typeface="Times New Roman" pitchFamily="-106" charset="0"/>
              </a:rPr>
              <a:t>The Rest of the Story</a:t>
            </a:r>
          </a:p>
        </p:txBody>
      </p:sp>
      <p:sp>
        <p:nvSpPr>
          <p:cNvPr id="143363" name="Content Placeholder 2"/>
          <p:cNvSpPr>
            <a:spLocks noGrp="1"/>
          </p:cNvSpPr>
          <p:nvPr>
            <p:ph idx="1"/>
          </p:nvPr>
        </p:nvSpPr>
        <p:spPr/>
        <p:txBody>
          <a:bodyPr/>
          <a:lstStyle/>
          <a:p>
            <a:pPr>
              <a:buFontTx/>
              <a:buNone/>
            </a:pPr>
            <a:r>
              <a:rPr lang="en-US" smtClean="0">
                <a:latin typeface="Times New Roman" pitchFamily="-106" charset="0"/>
                <a:ea typeface="Times New Roman" pitchFamily="-106" charset="0"/>
                <a:cs typeface="Times New Roman" pitchFamily="-106" charset="0"/>
              </a:rPr>
              <a:t>	None of this would have happened without North Carolina State’s Undergraduate International Studies and Foreign Language Center (UISFL) Grant.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200" smtClean="0">
                <a:latin typeface="Times New Roman" pitchFamily="-106" charset="0"/>
                <a:ea typeface="Times New Roman" pitchFamily="-106" charset="0"/>
                <a:cs typeface="Times New Roman" pitchFamily="-106" charset="0"/>
              </a:rPr>
              <a:t>Pres. Obama’s Educational Priorities</a:t>
            </a:r>
          </a:p>
        </p:txBody>
      </p:sp>
      <p:sp>
        <p:nvSpPr>
          <p:cNvPr id="39939" name="Rectangle 3"/>
          <p:cNvSpPr>
            <a:spLocks noGrp="1" noChangeArrowheads="1"/>
          </p:cNvSpPr>
          <p:nvPr>
            <p:ph type="body" idx="1"/>
          </p:nvPr>
        </p:nvSpPr>
        <p:spPr>
          <a:xfrm>
            <a:off x="1447800" y="1447800"/>
            <a:ext cx="7239000" cy="2667000"/>
          </a:xfrm>
        </p:spPr>
        <p:txBody>
          <a:bodyPr/>
          <a:lstStyle/>
          <a:p>
            <a:pPr lvl="1" eaLnBrk="1" hangingPunct="1">
              <a:buFontTx/>
              <a:buNone/>
            </a:pPr>
            <a:r>
              <a:rPr lang="en-US" sz="4200" dirty="0" smtClean="0">
                <a:latin typeface="Times New Roman" pitchFamily="-106" charset="0"/>
                <a:ea typeface="Times New Roman" pitchFamily="-106" charset="0"/>
                <a:cs typeface="Times New Roman" pitchFamily="-106" charset="0"/>
              </a:rPr>
              <a:t>Universal Preschool</a:t>
            </a:r>
          </a:p>
          <a:p>
            <a:pPr lvl="1" eaLnBrk="1" hangingPunct="1">
              <a:buFontTx/>
              <a:buNone/>
            </a:pPr>
            <a:r>
              <a:rPr lang="en-US" sz="4200" dirty="0" smtClean="0">
                <a:latin typeface="Times New Roman" pitchFamily="-106" charset="0"/>
                <a:ea typeface="Times New Roman" pitchFamily="-106" charset="0"/>
                <a:cs typeface="Times New Roman" pitchFamily="-106" charset="0"/>
              </a:rPr>
              <a:t>Standards and Testing</a:t>
            </a:r>
          </a:p>
          <a:p>
            <a:pPr lvl="1" eaLnBrk="1" hangingPunct="1">
              <a:buFontTx/>
              <a:buNone/>
            </a:pPr>
            <a:r>
              <a:rPr lang="en-US" sz="4200" dirty="0" smtClean="0">
                <a:latin typeface="Times New Roman" pitchFamily="-106" charset="0"/>
                <a:ea typeface="Times New Roman" pitchFamily="-106" charset="0"/>
                <a:cs typeface="Times New Roman" pitchFamily="-106" charset="0"/>
              </a:rPr>
              <a:t>Teacher Quality</a:t>
            </a:r>
          </a:p>
          <a:p>
            <a:pPr lvl="1" eaLnBrk="1" hangingPunct="1">
              <a:buFontTx/>
              <a:buNone/>
            </a:pPr>
            <a:r>
              <a:rPr lang="en-US" sz="4200" dirty="0" smtClean="0">
                <a:latin typeface="Times New Roman" pitchFamily="-106" charset="0"/>
                <a:ea typeface="Times New Roman" pitchFamily="-106" charset="0"/>
                <a:cs typeface="Times New Roman" pitchFamily="-106" charset="0"/>
              </a:rPr>
              <a:t>Innovation</a:t>
            </a:r>
          </a:p>
          <a:p>
            <a:pPr lvl="1" eaLnBrk="1" hangingPunct="1">
              <a:buFontTx/>
              <a:buNone/>
            </a:pPr>
            <a:r>
              <a:rPr lang="en-US" sz="4200" dirty="0" smtClean="0">
                <a:latin typeface="Times New Roman" pitchFamily="-106" charset="0"/>
                <a:ea typeface="Times New Roman" pitchFamily="-106" charset="0"/>
                <a:cs typeface="Times New Roman" pitchFamily="-106" charset="0"/>
              </a:rPr>
              <a:t>Higher Education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Start</a:t>
            </a:r>
            <a:endParaRPr lang="en-US" dirty="0"/>
          </a:p>
        </p:txBody>
      </p:sp>
      <p:sp>
        <p:nvSpPr>
          <p:cNvPr id="3" name="Content Placeholder 2"/>
          <p:cNvSpPr>
            <a:spLocks noGrp="1"/>
          </p:cNvSpPr>
          <p:nvPr>
            <p:ph idx="1"/>
          </p:nvPr>
        </p:nvSpPr>
        <p:spPr/>
        <p:txBody>
          <a:bodyPr/>
          <a:lstStyle/>
          <a:p>
            <a:r>
              <a:rPr lang="en-US" dirty="0" smtClean="0"/>
              <a:t>Encourage school districts to offer more languages, and offer them earlier, building to well-articulated sequential K-16 programs </a:t>
            </a:r>
          </a:p>
          <a:p>
            <a:r>
              <a:rPr lang="en-US" dirty="0" smtClean="0"/>
              <a:t>Create a culture of summer language camps and overseas study opportunities for children and youth</a:t>
            </a:r>
          </a:p>
          <a:p>
            <a:r>
              <a:rPr lang="en-US" dirty="0" smtClean="0"/>
              <a:t>Promote as basic skills for competitiveness: Math, Science and Foreign Languages </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r>
              <a:rPr lang="en-US" sz="4200" dirty="0" smtClean="0">
                <a:latin typeface="Times New Roman" pitchFamily="-106" charset="0"/>
                <a:ea typeface="Times New Roman" pitchFamily="-106" charset="0"/>
                <a:cs typeface="Times New Roman" pitchFamily="-106" charset="0"/>
              </a:rPr>
              <a:t>Standards and Testing</a:t>
            </a:r>
          </a:p>
        </p:txBody>
      </p:sp>
      <p:sp>
        <p:nvSpPr>
          <p:cNvPr id="3" name="Content Placeholder 2"/>
          <p:cNvSpPr>
            <a:spLocks noGrp="1"/>
          </p:cNvSpPr>
          <p:nvPr>
            <p:ph idx="1"/>
          </p:nvPr>
        </p:nvSpPr>
        <p:spPr/>
        <p:txBody>
          <a:bodyPr/>
          <a:lstStyle/>
          <a:p>
            <a:r>
              <a:rPr lang="en-US" dirty="0" smtClean="0"/>
              <a:t>Focus on learner outcomes!</a:t>
            </a:r>
          </a:p>
          <a:p>
            <a:r>
              <a:rPr lang="en-US" dirty="0" smtClean="0"/>
              <a:t>Use appropriate instruments to regularly measure progress and provide feedback to programs and students</a:t>
            </a:r>
          </a:p>
          <a:p>
            <a:r>
              <a:rPr lang="en-US" dirty="0" smtClean="0"/>
              <a:t>Develop instruments that give finer grained ratings and feedback</a:t>
            </a:r>
          </a:p>
          <a:p>
            <a:r>
              <a:rPr lang="en-US" dirty="0" smtClean="0"/>
              <a:t>Educate students, teachers, others about best practices of assessment</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r>
              <a:rPr lang="en-US" sz="4200" dirty="0" smtClean="0">
                <a:latin typeface="Times New Roman" pitchFamily="-106" charset="0"/>
                <a:ea typeface="Times New Roman" pitchFamily="-106" charset="0"/>
                <a:cs typeface="Times New Roman" pitchFamily="-106" charset="0"/>
              </a:rPr>
              <a:t>Teacher Quality</a:t>
            </a:r>
          </a:p>
        </p:txBody>
      </p:sp>
      <p:sp>
        <p:nvSpPr>
          <p:cNvPr id="3" name="Content Placeholder 2"/>
          <p:cNvSpPr>
            <a:spLocks noGrp="1"/>
          </p:cNvSpPr>
          <p:nvPr>
            <p:ph idx="1"/>
          </p:nvPr>
        </p:nvSpPr>
        <p:spPr/>
        <p:txBody>
          <a:bodyPr/>
          <a:lstStyle/>
          <a:p>
            <a:r>
              <a:rPr lang="en-US" dirty="0" smtClean="0"/>
              <a:t>Transform higher education’s two-tier system that exploits contingent faculty to a system that values the contributions of all of its players</a:t>
            </a:r>
          </a:p>
          <a:p>
            <a:r>
              <a:rPr lang="en-US" dirty="0" smtClean="0"/>
              <a:t>Reward good teachers: begin by giving them a voice, security, professional development benefits (including access to funding opportunities)</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Innovation</a:t>
            </a:r>
            <a:endParaRPr lang="en-US" dirty="0"/>
          </a:p>
        </p:txBody>
      </p:sp>
      <p:sp>
        <p:nvSpPr>
          <p:cNvPr id="3" name="Content Placeholder 2"/>
          <p:cNvSpPr>
            <a:spLocks noGrp="1"/>
          </p:cNvSpPr>
          <p:nvPr>
            <p:ph idx="1"/>
          </p:nvPr>
        </p:nvSpPr>
        <p:spPr>
          <a:xfrm>
            <a:off x="457200" y="838200"/>
            <a:ext cx="8229600" cy="4525963"/>
          </a:xfrm>
        </p:spPr>
        <p:txBody>
          <a:bodyPr/>
          <a:lstStyle/>
          <a:p>
            <a:r>
              <a:rPr lang="en-US" dirty="0" smtClean="0"/>
              <a:t>Adapt curricula to better match students’ needs and institutional goals</a:t>
            </a:r>
          </a:p>
          <a:p>
            <a:r>
              <a:rPr lang="en-US" dirty="0" smtClean="0"/>
              <a:t>Make the most of motivation and provide opportunities for talented and highly motivated students through hands-on learning opportunities that are relevant to their goals and interests (internships…)</a:t>
            </a:r>
          </a:p>
          <a:p>
            <a:r>
              <a:rPr lang="en-US" dirty="0" smtClean="0"/>
              <a:t>Take advantage of technology to make connections with other students and the target language culture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p:txBody>
          <a:bodyPr/>
          <a:lstStyle/>
          <a:p>
            <a:r>
              <a:rPr lang="en-US" dirty="0" smtClean="0"/>
              <a:t>Reward results (student and program structure)</a:t>
            </a:r>
          </a:p>
          <a:p>
            <a:r>
              <a:rPr lang="en-US" dirty="0" smtClean="0"/>
              <a:t>Create effective framework to coordinate efforts, improve articulation</a:t>
            </a:r>
          </a:p>
          <a:p>
            <a:r>
              <a:rPr lang="en-US" dirty="0" smtClean="0"/>
              <a:t>Significantly increase type and number of quality advanced-level, extended-length overseas study opportunities (longer summer as well as semester and year-long programs) with on-site mentoring, role models</a:t>
            </a:r>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sz="6200" dirty="0" err="1" smtClean="0"/>
              <a:t>nmelrc.org</a:t>
            </a:r>
            <a:endParaRPr lang="en-US" sz="6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8249</TotalTime>
  <Words>8803</Words>
  <Application>Microsoft Office PowerPoint</Application>
  <PresentationFormat>On-screen Show (4:3)</PresentationFormat>
  <Paragraphs>862</Paragraphs>
  <Slides>99</Slides>
  <Notes>63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99</vt:i4>
      </vt:variant>
    </vt:vector>
  </HeadingPairs>
  <TitlesOfParts>
    <vt:vector size="101" baseType="lpstr">
      <vt:lpstr>Default Design</vt:lpstr>
      <vt:lpstr>Document</vt:lpstr>
      <vt:lpstr>Report on Middle East Language Learning in Higher Education  Kirk Belnap, Ray Clifford, Erika Gilson, and Maggie Nassif  Title VI 50th Anniversary  Conference Washington, D.C. 19 March 2009</vt:lpstr>
      <vt:lpstr>Slide 2</vt:lpstr>
      <vt:lpstr>NMELRC Leadership</vt:lpstr>
      <vt:lpstr>Mandate for Title VI Language Resource Centers </vt:lpstr>
      <vt:lpstr>LRC Priorities (according to Title VI Legislation)</vt:lpstr>
      <vt:lpstr>NMELRC Mission</vt:lpstr>
      <vt:lpstr>“Assess LCTL Needs, Develop Action Plans”</vt:lpstr>
      <vt:lpstr>Student Survey</vt:lpstr>
      <vt:lpstr>Slide 9</vt:lpstr>
      <vt:lpstr>Arabic Enrollments (MLA)</vt:lpstr>
      <vt:lpstr>Hebrew Enrollments (MLA)</vt:lpstr>
      <vt:lpstr>Persian Enrollments (MLA)</vt:lpstr>
      <vt:lpstr>Turkish Enrollments (MLA)</vt:lpstr>
      <vt:lpstr>Slide 14</vt:lpstr>
      <vt:lpstr>Third-Year Course Enrollments NMELRC Survey</vt:lpstr>
      <vt:lpstr>Critical Languages Scholarship Applications</vt:lpstr>
      <vt:lpstr>Slide 17</vt:lpstr>
      <vt:lpstr>Profile of Students Surveyed</vt:lpstr>
      <vt:lpstr>Students’ Professional Plans</vt:lpstr>
      <vt:lpstr>Pres. Obama’s Educational Priorities</vt:lpstr>
      <vt:lpstr>Educational Priority</vt:lpstr>
      <vt:lpstr>The Benefits of  Appropriate Assessment:  And the Dangers of Using Inappropriate Tests</vt:lpstr>
      <vt:lpstr>A Paradigm Shift in University Accreditation Standards</vt:lpstr>
      <vt:lpstr>What will be the effect of these accreditation requirements?</vt:lpstr>
      <vt:lpstr>“Washback” Effects</vt:lpstr>
      <vt:lpstr>The National Debate on School Testing</vt:lpstr>
      <vt:lpstr>The National Debate on School Testing</vt:lpstr>
      <vt:lpstr>Washback Effects of Tests</vt:lpstr>
      <vt:lpstr>The Phenomenon of Shrinking Educational Expectations</vt:lpstr>
      <vt:lpstr>Tests Can Reduce the Breadth of Learning Outcomes</vt:lpstr>
      <vt:lpstr>Tests Can Reduce the Breadth of Learning Outcomes</vt:lpstr>
      <vt:lpstr>Tests Can  Reduce the Level of Learning Outcomes</vt:lpstr>
      <vt:lpstr>The type of learning expected : 3 Types of Learning Outcomes</vt:lpstr>
      <vt:lpstr>The 1st Type of Learning Outcome</vt:lpstr>
      <vt:lpstr>The 2nd Type of Learning Outcome</vt:lpstr>
      <vt:lpstr>The 3rd Type of Learning Outcome</vt:lpstr>
      <vt:lpstr>The testing method used: 3 Types of Tests</vt:lpstr>
      <vt:lpstr>The 1st Type of Test</vt:lpstr>
      <vt:lpstr>The 2nd Type of Test</vt:lpstr>
      <vt:lpstr>The 3rd Type of Test</vt:lpstr>
      <vt:lpstr>The Major ACTFL Levels</vt:lpstr>
      <vt:lpstr>Slide 42</vt:lpstr>
      <vt:lpstr>Aligning Learning and Testing  </vt:lpstr>
      <vt:lpstr>When teaching and testing are not aligned, learning suffers.  </vt:lpstr>
      <vt:lpstr>When teaching and testing are not aligned, learning suffers.  </vt:lpstr>
      <vt:lpstr>Conclusion: Use Appropriate Testing Procedures</vt:lpstr>
      <vt:lpstr>If these suggestions are followed, a different educational model will emerge – a model that will:</vt:lpstr>
      <vt:lpstr>We Can Replace Reduced-Scope, Test-Based Instruction…</vt:lpstr>
      <vt:lpstr>…with Outcomes-Based Instruction</vt:lpstr>
      <vt:lpstr>But the Switch to Outcomes-Based Instruction will Require:</vt:lpstr>
      <vt:lpstr>Educational Priority</vt:lpstr>
      <vt:lpstr>Who are the Teachers in our Sample?</vt:lpstr>
      <vt:lpstr>Slide 53</vt:lpstr>
      <vt:lpstr>Language teaching is great…</vt:lpstr>
      <vt:lpstr>Language teaching is great, but …</vt:lpstr>
      <vt:lpstr>Slide 56</vt:lpstr>
      <vt:lpstr> </vt:lpstr>
      <vt:lpstr>Quality Teachers Make a Significant Difference</vt:lpstr>
      <vt:lpstr> Case Study:  Turkish at Middle East NRCs</vt:lpstr>
      <vt:lpstr>Turkish at Middle East NRCs</vt:lpstr>
      <vt:lpstr> Case Study:  Modern Hebrew The Next Generation</vt:lpstr>
      <vt:lpstr>Slide 62</vt:lpstr>
      <vt:lpstr>Slide 63</vt:lpstr>
      <vt:lpstr> Case Study:  Persian The Next Generation </vt:lpstr>
      <vt:lpstr>Persian Field Building</vt:lpstr>
      <vt:lpstr>Voices of those without a Voice  </vt:lpstr>
      <vt:lpstr>Educational Priority</vt:lpstr>
      <vt:lpstr>Slide 68</vt:lpstr>
      <vt:lpstr>Slide 69</vt:lpstr>
      <vt:lpstr>Slide 70</vt:lpstr>
      <vt:lpstr>Slide 71</vt:lpstr>
      <vt:lpstr>Slide 72</vt:lpstr>
      <vt:lpstr>Educational Priority</vt:lpstr>
      <vt:lpstr>Making the Most of Motivation</vt:lpstr>
      <vt:lpstr>Slide 75</vt:lpstr>
      <vt:lpstr>National Security Language Initiative STARTALK Summer Language Camps</vt:lpstr>
      <vt:lpstr>Slide 77</vt:lpstr>
      <vt:lpstr> Arabic without Walls (Hybrid Distance-Learning First-Year Arabic Course Funded by FIPSE Grant to Univ. of California Consortium on Language Learning &amp; Teaching and NMELRC)</vt:lpstr>
      <vt:lpstr>Cohorts of AWW learners constitute integrated learning communities, not loaners. After all, language is a social phenomenon.</vt:lpstr>
      <vt:lpstr>And after Arabic Without Walls?</vt:lpstr>
      <vt:lpstr>Case Study:  </vt:lpstr>
      <vt:lpstr>Slide 82</vt:lpstr>
      <vt:lpstr>BYU 2004 Final Oral Prof. Interview Results</vt:lpstr>
      <vt:lpstr>Slide 84</vt:lpstr>
      <vt:lpstr>Slide 85</vt:lpstr>
      <vt:lpstr>Educational Priority</vt:lpstr>
      <vt:lpstr>Strengths of Higher Ed.</vt:lpstr>
      <vt:lpstr>Case Study</vt:lpstr>
      <vt:lpstr>CASA Applications and Fellowships</vt:lpstr>
      <vt:lpstr>Case Study   The Persian Flagship Program University of Maryland</vt:lpstr>
      <vt:lpstr>Case Study</vt:lpstr>
      <vt:lpstr>The Rest of the Story</vt:lpstr>
      <vt:lpstr>Pres. Obama’s Educational Priorities</vt:lpstr>
      <vt:lpstr>Early Start</vt:lpstr>
      <vt:lpstr>Standards and Testing</vt:lpstr>
      <vt:lpstr>Teacher Quality</vt:lpstr>
      <vt:lpstr>Innovation</vt:lpstr>
      <vt:lpstr>Higher Education</vt:lpstr>
      <vt:lpstr>nmelrc.org</vt:lpstr>
    </vt:vector>
  </TitlesOfParts>
  <Manager/>
  <Company>BYU</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Kirk Belnap</cp:lastModifiedBy>
  <cp:revision>399</cp:revision>
  <cp:lastPrinted>2009-03-13T19:39:24Z</cp:lastPrinted>
  <dcterms:created xsi:type="dcterms:W3CDTF">2009-04-18T03:54:57Z</dcterms:created>
  <dcterms:modified xsi:type="dcterms:W3CDTF">2009-04-18T04:08:28Z</dcterms:modified>
  <cp:category/>
</cp:coreProperties>
</file>